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98" r:id="rId3"/>
    <p:sldId id="304" r:id="rId4"/>
    <p:sldId id="299" r:id="rId5"/>
    <p:sldId id="300" r:id="rId6"/>
    <p:sldId id="301" r:id="rId7"/>
    <p:sldId id="302" r:id="rId8"/>
    <p:sldId id="303" r:id="rId9"/>
    <p:sldId id="282" r:id="rId10"/>
    <p:sldId id="307" r:id="rId11"/>
    <p:sldId id="295" r:id="rId13"/>
    <p:sldId id="309" r:id="rId14"/>
    <p:sldId id="283" r:id="rId15"/>
    <p:sldId id="284" r:id="rId16"/>
    <p:sldId id="285" r:id="rId17"/>
    <p:sldId id="286" r:id="rId18"/>
    <p:sldId id="262" r:id="rId19"/>
    <p:sldId id="279" r:id="rId20"/>
    <p:sldId id="287" r:id="rId21"/>
    <p:sldId id="280" r:id="rId22"/>
    <p:sldId id="288" r:id="rId23"/>
    <p:sldId id="289" r:id="rId24"/>
    <p:sldId id="269" r:id="rId25"/>
    <p:sldId id="271" r:id="rId26"/>
    <p:sldId id="290" r:id="rId27"/>
    <p:sldId id="312" r:id="rId28"/>
    <p:sldId id="310" r:id="rId29"/>
    <p:sldId id="311" r:id="rId30"/>
    <p:sldId id="313" r:id="rId31"/>
    <p:sldId id="315" r:id="rId32"/>
    <p:sldId id="272" r:id="rId33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0D25"/>
    <a:srgbClr val="0000FF"/>
    <a:srgbClr val="9900CC"/>
    <a:srgbClr val="F5F957"/>
    <a:srgbClr val="00FF00"/>
    <a:srgbClr val="FFF2EB"/>
    <a:srgbClr val="93E3FF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762"/>
    <p:restoredTop sz="94660"/>
  </p:normalViewPr>
  <p:slideViewPr>
    <p:cSldViewPr showGuides="1">
      <p:cViewPr varScale="1">
        <p:scale>
          <a:sx n="84" d="100"/>
          <a:sy n="84" d="100"/>
        </p:scale>
        <p:origin x="42" y="147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 showFormatting="0">
    <p:cViewPr>
      <p:scale>
        <a:sx n="66" d="100"/>
        <a:sy n="66" d="100"/>
      </p:scale>
      <p:origin x="0" y="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A9E4A1-F5F1-49FB-95A7-2EA79312ECB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zh-CN" sz="1200" dirty="0">
                <a:ea typeface="SimSun" panose="02010600030101010101" pitchFamily="2" charset="-122"/>
              </a:rPr>
            </a:fld>
            <a:endParaRPr lang="en-US" altLang="zh-CN" sz="1200" dirty="0">
              <a:ea typeface="SimSun" panose="02010600030101010101" pitchFamily="2" charset="-122"/>
            </a:endParaRPr>
          </a:p>
        </p:txBody>
      </p:sp>
      <p:sp>
        <p:nvSpPr>
          <p:cNvPr id="17411" name="Rectangle 2"/>
          <p:cNvSpPr>
            <a:spLocks noRo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/>
            <a:r>
              <a:rPr lang="zh-CN" altLang="en-US" dirty="0">
                <a:latin typeface="Arial" panose="020B0604020202020204" pitchFamily="34" charset="0"/>
                <a:ea typeface="SimSun" panose="02010600030101010101" pitchFamily="2" charset="-122"/>
              </a:rPr>
              <a:t>更多精彩模板请关注</a:t>
            </a:r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【</a:t>
            </a:r>
            <a:r>
              <a:rPr lang="zh-CN" altLang="en-US" dirty="0">
                <a:latin typeface="Arial" panose="020B0604020202020204" pitchFamily="34" charset="0"/>
                <a:ea typeface="SimSun" panose="02010600030101010101" pitchFamily="2" charset="-122"/>
              </a:rPr>
              <a:t>沐沐槿</a:t>
            </a:r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PPT】https://mumjin.taobao.com/</a:t>
            </a:r>
            <a:endParaRPr lang="zh-CN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en-US" sz="1200" dirty="0">
                <a:solidFill>
                  <a:srgbClr val="000000"/>
                </a:solidFill>
              </a:rPr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30723" name="Rectangle 1"/>
          <p:cNvSpPr>
            <a:spLocks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0724" name="Text Box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en-US" altLang="en-US" dirty="0">
              <a:solidFill>
                <a:srgbClr val="FFFFFF"/>
              </a:solidFill>
              <a:ea typeface="Lucida Sans Unicode" panose="020B0602030504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zh-CN" sz="1200" dirty="0">
                <a:ea typeface="SimSun" panose="02010600030101010101" pitchFamily="2" charset="-122"/>
              </a:rPr>
            </a:fld>
            <a:endParaRPr lang="en-US" altLang="zh-CN" sz="1200" dirty="0">
              <a:ea typeface="SimSun" panose="02010600030101010101" pitchFamily="2" charset="-122"/>
            </a:endParaRPr>
          </a:p>
        </p:txBody>
      </p:sp>
      <p:sp>
        <p:nvSpPr>
          <p:cNvPr id="37891" name="Rectangle 2"/>
          <p:cNvSpPr>
            <a:spLocks noRo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78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/>
            <a:endParaRPr lang="zh-CN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419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ea typeface="SimSun" panose="02010600030101010101" pitchFamily="2" charset="-122"/>
              </a:rPr>
            </a:fld>
            <a:endParaRPr lang="zh-CN" altLang="en-US" sz="1200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587" y="-1587"/>
            <a:ext cx="12193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1063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71513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/>
          <a:p>
            <a:pPr algn="ctr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52705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BB962C8B-B14F-4D97-AF65-F5344CB8AC3E}" type="datetime1">
              <a:rPr lang="zh-CN" altLang="en-US" dirty="0">
                <a:solidFill>
                  <a:srgbClr val="FFFFFF"/>
                </a:solidFill>
                <a:ea typeface="隶书"/>
              </a:rPr>
            </a:fld>
            <a:endParaRPr lang="zh-CN" altLang="en-US" dirty="0">
              <a:solidFill>
                <a:srgbClr val="FFFFFF"/>
              </a:solidFill>
              <a:ea typeface="隶书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endParaRPr lang="zh-CN" altLang="en-US" dirty="0">
              <a:solidFill>
                <a:srgbClr val="FFFFFF"/>
              </a:solidFill>
              <a:ea typeface="隶书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245850" y="6500813"/>
            <a:ext cx="484188" cy="365125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/>
          <a:p>
            <a:pPr algn="ctr"/>
            <a:fld id="{9A0DB2DC-4C9A-4742-B13C-FB6460FD3503}" type="slidenum">
              <a:rPr lang="zh-CN" altLang="en-US" dirty="0">
                <a:ea typeface="隶书"/>
              </a:rPr>
            </a:fld>
            <a:endParaRPr lang="zh-CN" altLang="en-US" dirty="0">
              <a:ea typeface="隶书"/>
            </a:endParaRPr>
          </a:p>
        </p:txBody>
      </p:sp>
    </p:spTree>
  </p:cSld>
  <p:clrMapOvr>
    <a:masterClrMapping/>
  </p:clrMapOvr>
  <p:transition spd="slow" advTm="1000">
    <p:push dir="u"/>
    <p:sndAc>
      <p:stSnd>
        <p:snd r:embed="rId2" name="当我们同在一起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-1587" y="-1587"/>
            <a:ext cx="12193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1063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71513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/>
          <a:p>
            <a:pPr algn="ctr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ight Triangle 9"/>
          <p:cNvSpPr/>
          <p:nvPr/>
        </p:nvSpPr>
        <p:spPr>
          <a:xfrm rot="5400000">
            <a:off x="1720850" y="-1720850"/>
            <a:ext cx="6858000" cy="1029970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691063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71513" cy="503238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vert="horz" wrap="square" lIns="9144" tIns="9144" rIns="9144" bIns="9144" numCol="1" anchor="ctr" anchorCtr="0" compatLnSpc="1"/>
          <a:p>
            <a:pPr algn="ctr"/>
            <a:fld id="{9A0DB2DC-4C9A-4742-B13C-FB6460FD3503}" type="slidenum">
              <a:rPr lang="en-US" altLang="en-US" dirty="0">
                <a:solidFill>
                  <a:schemeClr val="tx2"/>
                </a:solidFill>
              </a:rPr>
            </a:fld>
            <a:endParaRPr lang="en-US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vert="horz" wrap="square" lIns="91440" tIns="45720" rIns="182880" bIns="45720" numCol="1" rtlCol="0" anchor="ctr" anchorCtr="0" compatLnSpc="1">
            <a:normAutofit/>
          </a:bodyPr>
          <a:lstStyle>
            <a:lvl1pPr algn="r">
              <a:defRPr/>
            </a:lvl1pPr>
          </a:lstStyle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691063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71513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/>
          <a:p>
            <a:pPr algn="ctr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Freeform 6"/>
          <p:cNvSpPr/>
          <p:nvPr/>
        </p:nvSpPr>
        <p:spPr>
          <a:xfrm>
            <a:off x="-4762" y="5051425"/>
            <a:ext cx="4767263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7" y="5051425"/>
            <a:ext cx="12193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365125"/>
            <a:ext cx="10028238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>
          <a:xfrm>
            <a:off x="1096963" y="1100138"/>
            <a:ext cx="10028237" cy="35798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1063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71513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 lvl="0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strips dir="r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355" indent="-173355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955" indent="-16383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555" indent="-16383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155" indent="-173355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jpeg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3.png"/><Relationship Id="rId7" Type="http://schemas.openxmlformats.org/officeDocument/2006/relationships/audio" Target="../media/audio2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5.jpeg"/><Relationship Id="rId7" Type="http://schemas.openxmlformats.org/officeDocument/2006/relationships/image" Target="../media/image64.jpe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1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72.png"/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2.png"/><Relationship Id="rId7" Type="http://schemas.openxmlformats.org/officeDocument/2006/relationships/image" Target="../media/image11.jpe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3.png"/><Relationship Id="rId1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3.png"/><Relationship Id="rId7" Type="http://schemas.openxmlformats.org/officeDocument/2006/relationships/audio" Target="../media/audio2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1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3.png"/><Relationship Id="rId6" Type="http://schemas.openxmlformats.org/officeDocument/2006/relationships/audio" Target="../media/audio2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1.jpeg"/><Relationship Id="rId7" Type="http://schemas.openxmlformats.org/officeDocument/2006/relationships/image" Target="../media/image3.png"/><Relationship Id="rId6" Type="http://schemas.openxmlformats.org/officeDocument/2006/relationships/audio" Target="../media/audio2.wav"/><Relationship Id="rId5" Type="http://schemas.openxmlformats.org/officeDocument/2006/relationships/image" Target="../media/image12.png"/><Relationship Id="rId4" Type="http://schemas.openxmlformats.org/officeDocument/2006/relationships/image" Target="../media/image20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audio" Target="../media/audio2.wav"/><Relationship Id="rId7" Type="http://schemas.openxmlformats.org/officeDocument/2006/relationships/image" Target="../media/image11.jpeg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Zen Garden In-Game - Laura Shigihara - NhacCuaTui.MP3">
            <a:hlinkClick r:id="" action="ppaction://media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25400" y="6045200"/>
            <a:ext cx="609600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2" descr="C:\Users\ADMIN\Desktop\Giai cuu dai duong 2\Photography-Background-shark-Underwater-backdrop-coral-photography-Backdrops-Cartoon-bubble-Children-Fish-photo-Coral-Stud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7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6" descr="C:\Users\ADMIN\Desktop\Giai cuu dai duong 2\Luo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2268200" cy="695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93663"/>
            <a:ext cx="5410200" cy="2624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02150" y="342900"/>
            <a:ext cx="3213100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  <a:endParaRPr lang="en-US" alt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altLang="en-US" sz="4000" b="1" dirty="0">
              <a:solidFill>
                <a:srgbClr val="CC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6000750"/>
            <a:ext cx="1069975" cy="781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Rounded Rectangle 13"/>
          <p:cNvSpPr/>
          <p:nvPr/>
        </p:nvSpPr>
        <p:spPr>
          <a:xfrm>
            <a:off x="3124200" y="1371600"/>
            <a:ext cx="6019800" cy="838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1217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sz="3200" dirty="0">
              <a:solidFill>
                <a:srgbClr val="12171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435" name="Group 3"/>
          <p:cNvGrpSpPr/>
          <p:nvPr/>
        </p:nvGrpSpPr>
        <p:grpSpPr>
          <a:xfrm>
            <a:off x="3321050" y="2241550"/>
            <a:ext cx="1905000" cy="4235450"/>
            <a:chOff x="720" y="1294"/>
            <a:chExt cx="1367" cy="2544"/>
          </a:xfrm>
        </p:grpSpPr>
        <p:sp>
          <p:nvSpPr>
            <p:cNvPr id="18457" name="AutoShape 4"/>
            <p:cNvSpPr/>
            <p:nvPr/>
          </p:nvSpPr>
          <p:spPr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58" name="AutoShape 5"/>
            <p:cNvSpPr/>
            <p:nvPr/>
          </p:nvSpPr>
          <p:spPr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59" name="AutoShape 6"/>
            <p:cNvSpPr/>
            <p:nvPr/>
          </p:nvSpPr>
          <p:spPr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60" name="AutoShape 7"/>
            <p:cNvSpPr/>
            <p:nvPr/>
          </p:nvSpPr>
          <p:spPr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61" name="AutoShape 8"/>
            <p:cNvSpPr/>
            <p:nvPr/>
          </p:nvSpPr>
          <p:spPr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62" name="AutoShape 9"/>
            <p:cNvSpPr/>
            <p:nvPr/>
          </p:nvSpPr>
          <p:spPr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8463" name="Group 10"/>
            <p:cNvGrpSpPr/>
            <p:nvPr/>
          </p:nvGrpSpPr>
          <p:grpSpPr>
            <a:xfrm>
              <a:off x="1189" y="1294"/>
              <a:ext cx="405" cy="396"/>
              <a:chOff x="1289" y="580"/>
              <a:chExt cx="668" cy="654"/>
            </a:xfrm>
          </p:grpSpPr>
          <p:sp>
            <p:nvSpPr>
              <p:cNvPr id="18466" name="Oval 11"/>
              <p:cNvSpPr/>
              <p:nvPr/>
            </p:nvSpPr>
            <p:spPr>
              <a:xfrm>
                <a:off x="1289" y="629"/>
                <a:ext cx="668" cy="515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</a:ln>
            </p:spPr>
            <p:txBody>
              <a:bodyPr anchor="ctr" anchorCtr="0">
                <a:spAutoFit/>
              </a:bodyPr>
              <a:p>
                <a:pPr algn="ctr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467" name="Oval 12"/>
              <p:cNvSpPr/>
              <p:nvPr/>
            </p:nvSpPr>
            <p:spPr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algn="ctr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468" name="Oval 13"/>
              <p:cNvSpPr/>
              <p:nvPr/>
            </p:nvSpPr>
            <p:spPr>
              <a:xfrm>
                <a:off x="1304" y="580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algn="ctr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469" name="Oval 14"/>
              <p:cNvSpPr/>
              <p:nvPr/>
            </p:nvSpPr>
            <p:spPr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algn="ctr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470" name="Oval 15"/>
              <p:cNvSpPr/>
              <p:nvPr/>
            </p:nvSpPr>
            <p:spPr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algn="ctr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8464" name="Text Box 16"/>
            <p:cNvSpPr txBox="1"/>
            <p:nvPr/>
          </p:nvSpPr>
          <p:spPr>
            <a:xfrm>
              <a:off x="1258" y="1354"/>
              <a:ext cx="256" cy="2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129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8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ts val="800"/>
                </a:spcBef>
                <a:spcAft>
                  <a:spcPct val="0"/>
                </a:spcAft>
                <a:buFont typeface="Arial" panose="020B0604020202020204" pitchFamily="34" charset="0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3355" indent="-173355" algn="l" rtl="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01955" indent="-163830" algn="l" rtl="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0555" indent="-163830" algn="l" rtl="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9155" indent="-173355" algn="l" rtl="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FontTx/>
                <a:buNone/>
              </a:pPr>
              <a:r>
                <a:rPr sz="2800" b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 điểm của môi trường</a:t>
              </a:r>
              <a:endParaRPr sz="2800" b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8436" name="Group 18"/>
          <p:cNvGrpSpPr/>
          <p:nvPr/>
        </p:nvGrpSpPr>
        <p:grpSpPr>
          <a:xfrm>
            <a:off x="7162800" y="2209800"/>
            <a:ext cx="1901825" cy="4267200"/>
            <a:chOff x="2208" y="1299"/>
            <a:chExt cx="1365" cy="2539"/>
          </a:xfrm>
        </p:grpSpPr>
        <p:sp>
          <p:nvSpPr>
            <p:cNvPr id="18444" name="AutoShape 19"/>
            <p:cNvSpPr/>
            <p:nvPr/>
          </p:nvSpPr>
          <p:spPr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45" name="AutoShape 20"/>
            <p:cNvSpPr/>
            <p:nvPr/>
          </p:nvSpPr>
          <p:spPr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46" name="AutoShape 21"/>
            <p:cNvSpPr/>
            <p:nvPr/>
          </p:nvSpPr>
          <p:spPr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47" name="AutoShape 22"/>
            <p:cNvSpPr/>
            <p:nvPr/>
          </p:nvSpPr>
          <p:spPr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48" name="Oval 23"/>
            <p:cNvSpPr/>
            <p:nvPr/>
          </p:nvSpPr>
          <p:spPr>
            <a:xfrm>
              <a:off x="2677" y="1326"/>
              <a:ext cx="405" cy="309"/>
            </a:xfrm>
            <a:prstGeom prst="ellipse">
              <a:avLst/>
            </a:prstGeom>
            <a:solidFill>
              <a:srgbClr val="333333"/>
            </a:solidFill>
            <a:ln w="9525">
              <a:noFill/>
            </a:ln>
          </p:spPr>
          <p:txBody>
            <a:bodyPr anchor="ctr" anchorCtr="0">
              <a:spAutoFit/>
            </a:bodyPr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49" name="Oval 24"/>
            <p:cNvSpPr/>
            <p:nvPr/>
          </p:nvSpPr>
          <p:spPr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eaVert"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50" name="Oval 25"/>
            <p:cNvSpPr/>
            <p:nvPr/>
          </p:nvSpPr>
          <p:spPr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eaVert"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51" name="Oval 26"/>
            <p:cNvSpPr/>
            <p:nvPr/>
          </p:nvSpPr>
          <p:spPr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eaVert"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52" name="Oval 27"/>
            <p:cNvSpPr/>
            <p:nvPr/>
          </p:nvSpPr>
          <p:spPr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eaVert"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53" name="Text Box 28"/>
            <p:cNvSpPr txBox="1"/>
            <p:nvPr/>
          </p:nvSpPr>
          <p:spPr>
            <a:xfrm>
              <a:off x="2764" y="1354"/>
              <a:ext cx="256" cy="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6172" name="Text Box 29"/>
            <p:cNvSpPr txBox="1">
              <a:spLocks noChangeArrowheads="1"/>
            </p:cNvSpPr>
            <p:nvPr/>
          </p:nvSpPr>
          <p:spPr bwMode="gray">
            <a:xfrm>
              <a:off x="2256" y="1812"/>
              <a:ext cx="1297" cy="56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 trú của con người</a:t>
              </a:r>
              <a:endParaRPr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455" name="AutoShape 30"/>
            <p:cNvSpPr/>
            <p:nvPr/>
          </p:nvSpPr>
          <p:spPr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56" name="AutoShape 31"/>
            <p:cNvSpPr/>
            <p:nvPr/>
          </p:nvSpPr>
          <p:spPr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p>
              <a:pPr algn="ctr"/>
              <a:endParaRPr lang="en-US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59" name="Rounded Rectangle 58"/>
          <p:cNvSpPr/>
          <p:nvPr/>
        </p:nvSpPr>
        <p:spPr>
          <a:xfrm>
            <a:off x="1524000" y="989013"/>
            <a:ext cx="9144000" cy="76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8" name="TextBox 59"/>
          <p:cNvSpPr txBox="1"/>
          <p:nvPr/>
        </p:nvSpPr>
        <p:spPr>
          <a:xfrm>
            <a:off x="2971800" y="228600"/>
            <a:ext cx="7467600" cy="461963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Bài 23: MÔI TRƯỜNG VÙNG NÚI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 rot="16200000">
            <a:off x="2708275" y="446088"/>
            <a:ext cx="938213" cy="460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2" name="Quad Arrow 61"/>
          <p:cNvSpPr/>
          <p:nvPr/>
        </p:nvSpPr>
        <p:spPr>
          <a:xfrm>
            <a:off x="2895600" y="838200"/>
            <a:ext cx="533400" cy="381000"/>
          </a:xfrm>
          <a:prstGeom prst="quad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43" name="Picture 6" descr="anh dong trai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3088" y="152400"/>
            <a:ext cx="1052512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" name="Rounded Rectangle 58"/>
          <p:cNvSpPr/>
          <p:nvPr/>
        </p:nvSpPr>
        <p:spPr>
          <a:xfrm>
            <a:off x="1524000" y="989013"/>
            <a:ext cx="9144000" cy="76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3" name="TextBox 59"/>
          <p:cNvSpPr txBox="1"/>
          <p:nvPr/>
        </p:nvSpPr>
        <p:spPr>
          <a:xfrm>
            <a:off x="2971800" y="228600"/>
            <a:ext cx="7467600" cy="461963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Bài 23: MÔI TRƯỜNG VÙNG NÚI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 rot="16200000">
            <a:off x="2708275" y="446088"/>
            <a:ext cx="938213" cy="460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2" name="Quad Arrow 61"/>
          <p:cNvSpPr/>
          <p:nvPr/>
        </p:nvSpPr>
        <p:spPr>
          <a:xfrm>
            <a:off x="2895600" y="838200"/>
            <a:ext cx="533400" cy="381000"/>
          </a:xfrm>
          <a:prstGeom prst="quad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8" name="Picture 6" descr="anh dong trai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3088" y="152400"/>
            <a:ext cx="1052512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" descr="C:\Users\Administrator\Desktop\dinh-k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55713"/>
            <a:ext cx="3730625" cy="304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0" name="AutoShape 5"/>
          <p:cNvSpPr/>
          <p:nvPr/>
        </p:nvSpPr>
        <p:spPr>
          <a:xfrm rot="-5400000">
            <a:off x="5600700" y="1219200"/>
            <a:ext cx="5867400" cy="5486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p>
            <a:pPr algn="ctr"/>
            <a:endParaRPr lang="en-US" altLang="en-US" dirty="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20491" name="Text Box 6"/>
          <p:cNvSpPr txBox="1"/>
          <p:nvPr/>
        </p:nvSpPr>
        <p:spPr>
          <a:xfrm>
            <a:off x="6858000" y="1066800"/>
            <a:ext cx="2971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66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 </a:t>
            </a:r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NỘI DUNG</a:t>
            </a:r>
            <a:endParaRPr lang="en-US" altLang="en-US" sz="2800" b="1" dirty="0">
              <a:solidFill>
                <a:srgbClr val="0066FF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0492" name="Text Box 13"/>
          <p:cNvSpPr txBox="1"/>
          <p:nvPr/>
        </p:nvSpPr>
        <p:spPr>
          <a:xfrm>
            <a:off x="6440488" y="1676400"/>
            <a:ext cx="426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66FF"/>
                </a:solidFill>
                <a:latin typeface="Arial" panose="020B0604020202020204" pitchFamily="34" charset="0"/>
              </a:rPr>
              <a:t>1.</a:t>
            </a:r>
            <a:r>
              <a:rPr lang="en-US" altLang="en-US" sz="2400" b="1" u="sng" dirty="0">
                <a:solidFill>
                  <a:srgbClr val="0066FF"/>
                </a:solidFill>
                <a:latin typeface="Arial" panose="020B0604020202020204" pitchFamily="34" charset="0"/>
              </a:rPr>
              <a:t>Đặc điểm của môi trường</a:t>
            </a:r>
            <a:r>
              <a:rPr lang="en-US" altLang="en-US" sz="2400" b="1" dirty="0">
                <a:solidFill>
                  <a:srgbClr val="0066FF"/>
                </a:solidFill>
                <a:latin typeface="Arial" panose="020B0604020202020204" pitchFamily="34" charset="0"/>
              </a:rPr>
              <a:t>:</a:t>
            </a:r>
            <a:endParaRPr lang="en-US" altLang="en-US" sz="24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2438" y="4522788"/>
            <a:ext cx="4297362" cy="7080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algn="just"/>
            <a:r>
              <a:rPr lang="en-US" altLang="en-US" sz="2000" dirty="0">
                <a:solidFill>
                  <a:srgbClr val="B30D25"/>
                </a:solidFill>
                <a:latin typeface="Arial" panose="020B0604020202020204" pitchFamily="34" charset="0"/>
              </a:rPr>
              <a:t>Tại sao trên các đỉnh núi thường có </a:t>
            </a:r>
            <a:endParaRPr lang="en-US" altLang="en-US" sz="2000" dirty="0">
              <a:solidFill>
                <a:srgbClr val="B30D25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B30D25"/>
                </a:solidFill>
                <a:latin typeface="Arial" panose="020B0604020202020204" pitchFamily="34" charset="0"/>
              </a:rPr>
              <a:t>tuyết bao phủ?</a:t>
            </a:r>
            <a:endParaRPr lang="en-US" altLang="en-US" sz="2000" dirty="0">
              <a:solidFill>
                <a:srgbClr val="B30D25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11"/>
          <p:cNvSpPr txBox="1"/>
          <p:nvPr/>
        </p:nvSpPr>
        <p:spPr>
          <a:xfrm>
            <a:off x="1676400" y="5410200"/>
            <a:ext cx="4419600" cy="1093788"/>
          </a:xfrm>
          <a:prstGeom prst="rect">
            <a:avLst/>
          </a:prstGeom>
          <a:solidFill>
            <a:srgbClr val="FFF2EB">
              <a:alpha val="98822"/>
            </a:srgbClr>
          </a:solidFill>
          <a:ln w="9525">
            <a:noFill/>
          </a:ln>
        </p:spPr>
        <p:txBody>
          <a:bodyPr/>
          <a:p>
            <a:pPr marL="342900" indent="-342900" algn="just" eaLnBrk="1" hangingPunct="1">
              <a:spcBef>
                <a:spcPts val="800"/>
              </a:spcBef>
            </a:pPr>
            <a:r>
              <a:rPr lang="en-US" altLang="en-US" sz="1600" b="1" dirty="0">
                <a:latin typeface="Franklin Gothic Book" panose="020B0503020102020204" charset="0"/>
              </a:rPr>
              <a:t>-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tầng đối lưu của khí quyển: nhiệt độ giảm dần khi lên cao, lên 100m nhiệt độ không khí giảm 0,6°C.</a:t>
            </a:r>
            <a:endParaRPr lang="en-US" alt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4" descr="So do phan tang thuc vat theo do cao o day An-po thuoc chau A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2588" y="1023938"/>
            <a:ext cx="5181600" cy="4891087"/>
          </a:xfrm>
          <a:prstGeom prst="rect">
            <a:avLst/>
          </a:prstGeom>
          <a:noFill/>
          <a:ln w="381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531" name="Text Box 6"/>
          <p:cNvSpPr txBox="1"/>
          <p:nvPr/>
        </p:nvSpPr>
        <p:spPr>
          <a:xfrm>
            <a:off x="2971800" y="228600"/>
            <a:ext cx="6324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AutoShape 7"/>
          <p:cNvSpPr/>
          <p:nvPr/>
        </p:nvSpPr>
        <p:spPr>
          <a:xfrm>
            <a:off x="1752600" y="1752600"/>
            <a:ext cx="3581400" cy="2286000"/>
          </a:xfrm>
          <a:prstGeom prst="wedgeEllipseCallout">
            <a:avLst>
              <a:gd name="adj1" fmla="val 81472"/>
              <a:gd name="adj2" fmla="val 55069"/>
            </a:avLst>
          </a:prstGeom>
          <a:solidFill>
            <a:srgbClr val="FBA3F7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r>
              <a:rPr lang="en-US" altLang="en-US" sz="2400" b="1" dirty="0">
                <a:latin typeface="Arial" panose="020B0604020202020204" pitchFamily="34" charset="0"/>
              </a:rPr>
              <a:t>Thực vật phân bố từ chân núi đến đỉnh núi như thế nào?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8202" name="AutoShape 10"/>
          <p:cNvSpPr/>
          <p:nvPr/>
        </p:nvSpPr>
        <p:spPr>
          <a:xfrm>
            <a:off x="2209800" y="2057400"/>
            <a:ext cx="2667000" cy="1143000"/>
          </a:xfrm>
          <a:prstGeom prst="wedgeRoundRectCallout">
            <a:avLst>
              <a:gd name="adj1" fmla="val 119880"/>
              <a:gd name="adj2" fmla="val 157778"/>
              <a:gd name="adj3" fmla="val 16667"/>
            </a:avLst>
          </a:prstGeom>
          <a:solidFill>
            <a:srgbClr val="FFFF00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r>
              <a:rPr lang="en-US" altLang="en-US" sz="2000" b="1" dirty="0">
                <a:latin typeface="Arial" panose="020B0604020202020204" pitchFamily="34" charset="0"/>
              </a:rPr>
              <a:t>Vùng núi An-pơ</a:t>
            </a:r>
            <a:endParaRPr lang="en-US" altLang="en-US" sz="2000" b="1" dirty="0">
              <a:latin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</a:rPr>
              <a:t>có mấy vành đai thực vật? Kể tên?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8203" name="AutoShape 11"/>
          <p:cNvSpPr/>
          <p:nvPr/>
        </p:nvSpPr>
        <p:spPr>
          <a:xfrm>
            <a:off x="1752600" y="1943100"/>
            <a:ext cx="3200400" cy="1905000"/>
          </a:xfrm>
          <a:prstGeom prst="cloudCallout">
            <a:avLst>
              <a:gd name="adj1" fmla="val 100000"/>
              <a:gd name="adj2" fmla="val 6558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r>
              <a:rPr lang="en-US" altLang="en-US" sz="2000" b="1" dirty="0">
                <a:latin typeface="Arial" panose="020B0604020202020204" pitchFamily="34" charset="0"/>
              </a:rPr>
              <a:t>Vì sao thực vật lại có sự biến đổi theo độ cao?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22535" name="TextBox 1"/>
          <p:cNvSpPr txBox="1"/>
          <p:nvPr/>
        </p:nvSpPr>
        <p:spPr>
          <a:xfrm>
            <a:off x="6096000" y="5999163"/>
            <a:ext cx="4195763" cy="9223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b="1" dirty="0">
                <a:latin typeface="Arial" panose="020B0604020202020204" pitchFamily="34" charset="0"/>
              </a:rPr>
              <a:t>Sơ đồ phân tầng thực vật theo độ </a:t>
            </a:r>
            <a:endParaRPr lang="en-US" altLang="en-US" b="1" dirty="0">
              <a:latin typeface="Arial" panose="020B0604020202020204" pitchFamily="34" charset="0"/>
            </a:endParaRPr>
          </a:p>
          <a:p>
            <a:r>
              <a:rPr lang="en-US" altLang="en-US" b="1" dirty="0">
                <a:latin typeface="Arial" panose="020B0604020202020204" pitchFamily="34" charset="0"/>
              </a:rPr>
              <a:t>cao ở dãy núi An-pơ thuộc Châu Âu.</a:t>
            </a:r>
            <a:endParaRPr lang="en-US" altLang="en-US" b="1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4000" y="863600"/>
            <a:ext cx="9144000" cy="76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37" name="TextBox 59"/>
          <p:cNvSpPr txBox="1"/>
          <p:nvPr/>
        </p:nvSpPr>
        <p:spPr>
          <a:xfrm>
            <a:off x="2971800" y="103188"/>
            <a:ext cx="7467600" cy="461962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Bài 23: MÔI TRƯỜNG VÙNG NÚI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16200000">
            <a:off x="2707481" y="321469"/>
            <a:ext cx="939800" cy="460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Quad Arrow 14"/>
          <p:cNvSpPr/>
          <p:nvPr/>
        </p:nvSpPr>
        <p:spPr>
          <a:xfrm>
            <a:off x="2895600" y="713233"/>
            <a:ext cx="533400" cy="381000"/>
          </a:xfrm>
          <a:prstGeom prst="quad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42" name="Picture 6" descr="anh dong trai d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8" y="26988"/>
            <a:ext cx="1052512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199" grpId="1" animBg="1"/>
      <p:bldP spid="8202" grpId="0" animBg="1"/>
      <p:bldP spid="8202" grpId="1" animBg="1"/>
      <p:bldP spid="8203" grpId="0" animBg="1"/>
      <p:bldP spid="820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8" name="Picture 6" descr="Cacdoi"/>
          <p:cNvPicPr>
            <a:picLocks noChangeAspect="1"/>
          </p:cNvPicPr>
          <p:nvPr/>
        </p:nvPicPr>
        <p:blipFill>
          <a:blip r:embed="rId1">
            <a:lum bright="-12000"/>
          </a:blip>
          <a:stretch>
            <a:fillRect/>
          </a:stretch>
        </p:blipFill>
        <p:spPr>
          <a:xfrm>
            <a:off x="1752600" y="190500"/>
            <a:ext cx="4114800" cy="36957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9639" name="Picture 7" descr="H3"/>
          <p:cNvPicPr>
            <a:picLocks noChangeAspect="1"/>
          </p:cNvPicPr>
          <p:nvPr/>
        </p:nvPicPr>
        <p:blipFill>
          <a:blip r:embed="rId2">
            <a:lum bright="23999"/>
          </a:blip>
          <a:stretch>
            <a:fillRect/>
          </a:stretch>
        </p:blipFill>
        <p:spPr>
          <a:xfrm>
            <a:off x="5951538" y="176213"/>
            <a:ext cx="4564062" cy="371475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9640" name="Text Box 8"/>
          <p:cNvSpPr txBox="1"/>
          <p:nvPr/>
        </p:nvSpPr>
        <p:spPr>
          <a:xfrm>
            <a:off x="5937250" y="1462088"/>
            <a:ext cx="6477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1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12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9641" name="Text Box 9"/>
          <p:cNvSpPr txBox="1"/>
          <p:nvPr/>
        </p:nvSpPr>
        <p:spPr>
          <a:xfrm>
            <a:off x="9296400" y="1524000"/>
            <a:ext cx="873125" cy="338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latin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altLang="en-US" sz="1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1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3558" name="WordArt 10"/>
          <p:cNvSpPr>
            <a:spLocks noTextEdit="1"/>
          </p:cNvSpPr>
          <p:nvPr/>
        </p:nvSpPr>
        <p:spPr>
          <a:xfrm rot="-656502">
            <a:off x="7605713" y="1893888"/>
            <a:ext cx="741362" cy="2857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</a:bodyPr>
          <a:p>
            <a:pPr algn="l"/>
            <a:r>
              <a:rPr lang="en-US" sz="18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Tuyết</a:t>
            </a:r>
            <a:endParaRPr lang="en-US" sz="18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59" name="WordArt 11"/>
          <p:cNvSpPr>
            <a:spLocks noTextEdit="1"/>
          </p:cNvSpPr>
          <p:nvPr/>
        </p:nvSpPr>
        <p:spPr>
          <a:xfrm rot="-594044">
            <a:off x="7477125" y="2157413"/>
            <a:ext cx="925513" cy="3286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</a:bodyPr>
          <a:p>
            <a:pPr algn="l"/>
            <a:r>
              <a:rPr lang="en-US" sz="18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 cỏ</a:t>
            </a:r>
            <a:endParaRPr lang="en-US" sz="18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60" name="WordArt 12"/>
          <p:cNvSpPr>
            <a:spLocks noTextEdit="1"/>
          </p:cNvSpPr>
          <p:nvPr/>
        </p:nvSpPr>
        <p:spPr>
          <a:xfrm rot="-562807">
            <a:off x="6897688" y="2538413"/>
            <a:ext cx="1601787" cy="4032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28569"/>
              </a:avLst>
            </a:prstTxWarp>
            <a:normAutofit/>
          </a:bodyPr>
          <a:p>
            <a:pPr algn="l"/>
            <a:r>
              <a:rPr lang="en-US" sz="18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 cây lá kim</a:t>
            </a:r>
            <a:endParaRPr lang="en-US" sz="18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61" name="WordArt 13"/>
          <p:cNvSpPr>
            <a:spLocks noTextEdit="1"/>
          </p:cNvSpPr>
          <p:nvPr/>
        </p:nvSpPr>
        <p:spPr>
          <a:xfrm rot="-609820">
            <a:off x="7391400" y="3043238"/>
            <a:ext cx="1204913" cy="304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</a:bodyPr>
          <a:p>
            <a:pPr algn="l"/>
            <a:r>
              <a:rPr lang="en-US" sz="18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 lá rộng</a:t>
            </a:r>
            <a:endParaRPr lang="en-US" sz="18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646" name="Text Box 14"/>
          <p:cNvSpPr txBox="1"/>
          <p:nvPr/>
        </p:nvSpPr>
        <p:spPr>
          <a:xfrm>
            <a:off x="9301163" y="3068638"/>
            <a:ext cx="757237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altLang="en-US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b="1" dirty="0">
                <a:latin typeface="Times New Roman" panose="02020603050405020304" pitchFamily="18" charset="0"/>
                <a:cs typeface="Arial" panose="020B0604020202020204" pitchFamily="34" charset="0"/>
              </a:rPr>
              <a:t>ng</a:t>
            </a:r>
            <a:endParaRPr lang="en-US" alt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9647" name="Text Box 15"/>
          <p:cNvSpPr txBox="1"/>
          <p:nvPr/>
        </p:nvSpPr>
        <p:spPr>
          <a:xfrm>
            <a:off x="6096000" y="3962400"/>
            <a:ext cx="4572000" cy="641350"/>
          </a:xfrm>
          <a:prstGeom prst="rect">
            <a:avLst/>
          </a:prstGeom>
          <a:solidFill>
            <a:srgbClr val="FFF2EB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Sơ đồ phân tầng thực vật theo độ cao ở dãy núi An-pơ thuộc châu Âu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9648" name="Rectangle 16"/>
          <p:cNvSpPr/>
          <p:nvPr/>
        </p:nvSpPr>
        <p:spPr>
          <a:xfrm>
            <a:off x="2209800" y="5037138"/>
            <a:ext cx="7848600" cy="830262"/>
          </a:xfrm>
          <a:prstGeom prst="rect">
            <a:avLst/>
          </a:prstGeom>
          <a:solidFill>
            <a:srgbClr val="F5F957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So sánh sự thay đổi khí hậu v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thực vật theo “vĩ độ” v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theo “độ cao” từ chân núi lên đến đỉnh núi?</a:t>
            </a:r>
            <a:endParaRPr lang="en-US" alt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9649" name="Text Box 17"/>
          <p:cNvSpPr txBox="1"/>
          <p:nvPr/>
        </p:nvSpPr>
        <p:spPr>
          <a:xfrm>
            <a:off x="2286000" y="1873250"/>
            <a:ext cx="2819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Nhiệt đới: Rừng rậm</a:t>
            </a:r>
            <a:endParaRPr lang="en-US" altLang="en-US" sz="16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9650" name="Text Box 18"/>
          <p:cNvSpPr txBox="1"/>
          <p:nvPr/>
        </p:nvSpPr>
        <p:spPr>
          <a:xfrm>
            <a:off x="2514600" y="469900"/>
            <a:ext cx="2286000" cy="338138"/>
          </a:xfrm>
          <a:prstGeom prst="rect">
            <a:avLst/>
          </a:prstGeom>
          <a:gradFill rotWithShape="1">
            <a:gsLst>
              <a:gs pos="0">
                <a:srgbClr val="0058DC">
                  <a:alpha val="60001"/>
                </a:srgbClr>
              </a:gs>
              <a:gs pos="50000">
                <a:srgbClr val="0066FF">
                  <a:alpha val="60001"/>
                </a:srgbClr>
              </a:gs>
              <a:gs pos="100000">
                <a:srgbClr val="0058DC">
                  <a:alpha val="60001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 đới: Đ</a:t>
            </a: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nguyên</a:t>
            </a:r>
            <a:endParaRPr lang="en-US" altLang="en-US" sz="16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9651" name="Text Box 19"/>
          <p:cNvSpPr txBox="1"/>
          <p:nvPr/>
        </p:nvSpPr>
        <p:spPr>
          <a:xfrm>
            <a:off x="2233613" y="1063625"/>
            <a:ext cx="2819400" cy="581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Ôn đới: Rừng lá rộng, rừng lá kim</a:t>
            </a:r>
            <a:endParaRPr lang="en-US" altLang="en-US" sz="16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9662" name="Text Box 30"/>
          <p:cNvSpPr txBox="1"/>
          <p:nvPr/>
        </p:nvSpPr>
        <p:spPr>
          <a:xfrm>
            <a:off x="1828800" y="3962400"/>
            <a:ext cx="3962400" cy="641350"/>
          </a:xfrm>
          <a:prstGeom prst="rect">
            <a:avLst/>
          </a:prstGeom>
          <a:solidFill>
            <a:srgbClr val="FFF2EB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Sự thay đổi của khí hậu và thực vật theo vĩ độ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67000" y="4876800"/>
            <a:ext cx="7239000" cy="14922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từ chân núi lên tới đỉnh núi, nhiệt độ v</a:t>
            </a:r>
            <a:r>
              <a:rPr sz="24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vật thay đổi giống như đi từ vùng vĩ độ thấp lên vùng vĩ độ cao</a:t>
            </a:r>
            <a:endParaRPr sz="2400" dirty="0">
              <a:solidFill>
                <a:srgbClr val="99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9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/>
      <p:bldP spid="69641" grpId="0"/>
      <p:bldP spid="69646" grpId="0"/>
      <p:bldP spid="69647" grpId="0" animBg="1"/>
      <p:bldP spid="69648" grpId="0" animBg="1"/>
      <p:bldP spid="69648" grpId="1" animBg="1"/>
      <p:bldP spid="69649" grpId="0"/>
      <p:bldP spid="69650" grpId="0" animBg="1"/>
      <p:bldP spid="69651" grpId="0"/>
      <p:bldP spid="6966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6" descr="So do phan tang thuc vat theo do cao o day An-po thuoc chau A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0363" y="1035050"/>
            <a:ext cx="5181600" cy="4924425"/>
          </a:xfrm>
          <a:prstGeom prst="rect">
            <a:avLst/>
          </a:prstGeom>
          <a:noFill/>
          <a:ln w="381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296" name="AutoShape 8"/>
          <p:cNvSpPr/>
          <p:nvPr/>
        </p:nvSpPr>
        <p:spPr>
          <a:xfrm>
            <a:off x="1524000" y="2057400"/>
            <a:ext cx="3962400" cy="1676400"/>
          </a:xfrm>
          <a:prstGeom prst="cloudCallout">
            <a:avLst>
              <a:gd name="adj1" fmla="val 70833"/>
              <a:gd name="adj2" fmla="val 65907"/>
            </a:avLst>
          </a:prstGeom>
          <a:solidFill>
            <a:srgbClr val="A4FAB2"/>
          </a:solidFill>
          <a:ln w="2857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en-US" altLang="en-US" sz="2000" b="1" dirty="0">
                <a:latin typeface="Arial" panose="020B0604020202020204" pitchFamily="34" charset="0"/>
              </a:rPr>
              <a:t>Thực vật ở sườn đón nắng và sườn khuất nắng có gì khác nhau?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12297" name="Text Box 9"/>
          <p:cNvSpPr txBox="1"/>
          <p:nvPr/>
        </p:nvSpPr>
        <p:spPr>
          <a:xfrm>
            <a:off x="2057400" y="3870325"/>
            <a:ext cx="2514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6600CC"/>
              </a:solidFill>
              <a:latin typeface="Arial" panose="020B0604020202020204" pitchFamily="34" charset="0"/>
            </a:endParaRPr>
          </a:p>
        </p:txBody>
      </p:sp>
      <p:sp>
        <p:nvSpPr>
          <p:cNvPr id="12301" name="AutoShape 13"/>
          <p:cNvSpPr/>
          <p:nvPr/>
        </p:nvSpPr>
        <p:spPr>
          <a:xfrm>
            <a:off x="1477963" y="1981200"/>
            <a:ext cx="3962400" cy="2112963"/>
          </a:xfrm>
          <a:prstGeom prst="cloudCallout">
            <a:avLst>
              <a:gd name="adj1" fmla="val 70639"/>
              <a:gd name="adj2" fmla="val 29727"/>
            </a:avLst>
          </a:prstGeom>
          <a:solidFill>
            <a:srgbClr val="FFFF00"/>
          </a:solidFill>
          <a:ln w="38100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en-US" altLang="en-US" sz="2000" b="1" dirty="0">
                <a:latin typeface="Arial" panose="020B0604020202020204" pitchFamily="34" charset="0"/>
              </a:rPr>
              <a:t>Vì sao các vành đai thực vật ở sườn đón nắng nằm cao hơn sườn khuất nắng?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12302" name="Text Box 14"/>
          <p:cNvSpPr txBox="1"/>
          <p:nvPr/>
        </p:nvSpPr>
        <p:spPr>
          <a:xfrm>
            <a:off x="2133600" y="5181600"/>
            <a:ext cx="2590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6600CC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4000" y="863600"/>
            <a:ext cx="9144000" cy="76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84" name="TextBox 59"/>
          <p:cNvSpPr txBox="1"/>
          <p:nvPr/>
        </p:nvSpPr>
        <p:spPr>
          <a:xfrm>
            <a:off x="2971800" y="103188"/>
            <a:ext cx="7467600" cy="461962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Bài 23: MÔI TRƯỜNG VÙNG NÚI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16200000">
            <a:off x="2707481" y="321469"/>
            <a:ext cx="939800" cy="460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Quad Arrow 12"/>
          <p:cNvSpPr/>
          <p:nvPr/>
        </p:nvSpPr>
        <p:spPr>
          <a:xfrm>
            <a:off x="2895600" y="713233"/>
            <a:ext cx="533400" cy="381000"/>
          </a:xfrm>
          <a:prstGeom prst="quad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589" name="Picture 6" descr="anh dong trai d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8" y="26988"/>
            <a:ext cx="1052512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90" name="TextBox 1"/>
          <p:cNvSpPr txBox="1"/>
          <p:nvPr/>
        </p:nvSpPr>
        <p:spPr>
          <a:xfrm>
            <a:off x="5856288" y="6000750"/>
            <a:ext cx="4349750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en-US" b="1" dirty="0">
                <a:latin typeface="Arial" panose="020B0604020202020204" pitchFamily="34" charset="0"/>
              </a:rPr>
              <a:t>Sơ đồ phân tầng thực vật theo độ cao</a:t>
            </a:r>
            <a:endParaRPr lang="en-US" altLang="en-US" b="1" dirty="0">
              <a:latin typeface="Arial" panose="020B0604020202020204" pitchFamily="34" charset="0"/>
            </a:endParaRPr>
          </a:p>
          <a:p>
            <a:pPr algn="ctr"/>
            <a:r>
              <a:rPr lang="en-US" altLang="en-US" b="1" dirty="0">
                <a:latin typeface="Arial" panose="020B0604020202020204" pitchFamily="34" charset="0"/>
              </a:rPr>
              <a:t> ở dãy núi An-pơ thuộc Châu Âu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Moon 2"/>
          <p:cNvSpPr/>
          <p:nvPr/>
        </p:nvSpPr>
        <p:spPr>
          <a:xfrm rot="5400000">
            <a:off x="7006431" y="-100806"/>
            <a:ext cx="1801813" cy="4191000"/>
          </a:xfrm>
          <a:prstGeom prst="moo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8638" y="1111250"/>
            <a:ext cx="4808537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</a:rPr>
              <a:t>Ảnh hưởng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</a:rPr>
              <a:t>của sườn núi tới khí 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</a:rPr>
              <a:t>và thực vật như thế nào?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animEffect transition="out" filter="wheel(4)">
                                      <p:cBhvr>
                                        <p:cTn id="50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12296" grpId="1" animBg="1"/>
      <p:bldP spid="12297" grpId="0"/>
      <p:bldP spid="12297" grpId="1"/>
      <p:bldP spid="12301" grpId="0" animBg="1"/>
      <p:bldP spid="12301" grpId="1" animBg="1"/>
      <p:bldP spid="12302" grpId="0"/>
      <p:bldP spid="12302" grpId="1"/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Freeform 2"/>
          <p:cNvSpPr/>
          <p:nvPr/>
        </p:nvSpPr>
        <p:spPr>
          <a:xfrm>
            <a:off x="4079875" y="1341438"/>
            <a:ext cx="5964238" cy="3900487"/>
          </a:xfrm>
          <a:custGeom>
            <a:avLst/>
            <a:gdLst>
              <a:gd name="txL" fmla="*/ 0 w 5088"/>
              <a:gd name="txT" fmla="*/ 0 h 2585"/>
              <a:gd name="txR" fmla="*/ 5088 w 5088"/>
              <a:gd name="txB" fmla="*/ 2585 h 258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8" h="2585">
                <a:moveTo>
                  <a:pt x="832" y="2321"/>
                </a:moveTo>
                <a:cubicBezTo>
                  <a:pt x="968" y="2125"/>
                  <a:pt x="1294" y="1557"/>
                  <a:pt x="1422" y="1368"/>
                </a:cubicBezTo>
                <a:cubicBezTo>
                  <a:pt x="1550" y="1179"/>
                  <a:pt x="1543" y="1255"/>
                  <a:pt x="1603" y="1187"/>
                </a:cubicBezTo>
                <a:cubicBezTo>
                  <a:pt x="1663" y="1119"/>
                  <a:pt x="1754" y="1043"/>
                  <a:pt x="1784" y="960"/>
                </a:cubicBezTo>
                <a:cubicBezTo>
                  <a:pt x="1814" y="877"/>
                  <a:pt x="1739" y="771"/>
                  <a:pt x="1784" y="688"/>
                </a:cubicBezTo>
                <a:cubicBezTo>
                  <a:pt x="1829" y="605"/>
                  <a:pt x="1981" y="529"/>
                  <a:pt x="2057" y="461"/>
                </a:cubicBezTo>
                <a:cubicBezTo>
                  <a:pt x="2133" y="393"/>
                  <a:pt x="2178" y="340"/>
                  <a:pt x="2238" y="279"/>
                </a:cubicBezTo>
                <a:cubicBezTo>
                  <a:pt x="2298" y="218"/>
                  <a:pt x="2381" y="143"/>
                  <a:pt x="2419" y="98"/>
                </a:cubicBezTo>
                <a:cubicBezTo>
                  <a:pt x="2457" y="53"/>
                  <a:pt x="2382" y="14"/>
                  <a:pt x="2465" y="7"/>
                </a:cubicBezTo>
                <a:cubicBezTo>
                  <a:pt x="2548" y="0"/>
                  <a:pt x="2812" y="8"/>
                  <a:pt x="2918" y="53"/>
                </a:cubicBezTo>
                <a:cubicBezTo>
                  <a:pt x="3024" y="98"/>
                  <a:pt x="3070" y="196"/>
                  <a:pt x="3100" y="279"/>
                </a:cubicBezTo>
                <a:cubicBezTo>
                  <a:pt x="3130" y="362"/>
                  <a:pt x="3032" y="438"/>
                  <a:pt x="3100" y="552"/>
                </a:cubicBezTo>
                <a:cubicBezTo>
                  <a:pt x="3168" y="666"/>
                  <a:pt x="3418" y="862"/>
                  <a:pt x="3508" y="960"/>
                </a:cubicBezTo>
                <a:cubicBezTo>
                  <a:pt x="3598" y="1058"/>
                  <a:pt x="3546" y="1028"/>
                  <a:pt x="3644" y="1141"/>
                </a:cubicBezTo>
                <a:cubicBezTo>
                  <a:pt x="3742" y="1254"/>
                  <a:pt x="4030" y="1489"/>
                  <a:pt x="4098" y="1640"/>
                </a:cubicBezTo>
                <a:cubicBezTo>
                  <a:pt x="4166" y="1791"/>
                  <a:pt x="4007" y="1912"/>
                  <a:pt x="4052" y="2048"/>
                </a:cubicBezTo>
                <a:cubicBezTo>
                  <a:pt x="4097" y="2184"/>
                  <a:pt x="4302" y="2374"/>
                  <a:pt x="4370" y="2457"/>
                </a:cubicBezTo>
                <a:cubicBezTo>
                  <a:pt x="4438" y="2540"/>
                  <a:pt x="5088" y="2532"/>
                  <a:pt x="4461" y="2547"/>
                </a:cubicBezTo>
                <a:cubicBezTo>
                  <a:pt x="3834" y="2562"/>
                  <a:pt x="1210" y="2585"/>
                  <a:pt x="605" y="2547"/>
                </a:cubicBezTo>
                <a:cubicBezTo>
                  <a:pt x="0" y="2509"/>
                  <a:pt x="696" y="2517"/>
                  <a:pt x="832" y="232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9875" name="Line 3"/>
          <p:cNvSpPr/>
          <p:nvPr/>
        </p:nvSpPr>
        <p:spPr>
          <a:xfrm flipV="1">
            <a:off x="2135188" y="2492375"/>
            <a:ext cx="2089150" cy="5048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79876" name="Line 4"/>
          <p:cNvSpPr/>
          <p:nvPr/>
        </p:nvSpPr>
        <p:spPr>
          <a:xfrm flipV="1">
            <a:off x="2063750" y="3429000"/>
            <a:ext cx="2160588" cy="5048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605" name="Text Box 10"/>
          <p:cNvSpPr txBox="1"/>
          <p:nvPr/>
        </p:nvSpPr>
        <p:spPr>
          <a:xfrm rot="-3944700">
            <a:off x="5087938" y="3430588"/>
            <a:ext cx="184785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Sườn đón gió</a:t>
            </a:r>
            <a:endParaRPr lang="en-US" alt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5606" name="Text Box 11"/>
          <p:cNvSpPr txBox="1"/>
          <p:nvPr/>
        </p:nvSpPr>
        <p:spPr>
          <a:xfrm rot="3509766">
            <a:off x="7062788" y="3116263"/>
            <a:ext cx="2068512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Sườn khuất gió</a:t>
            </a:r>
            <a:endParaRPr lang="en-US" alt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884" name="Text Box 12"/>
          <p:cNvSpPr txBox="1"/>
          <p:nvPr/>
        </p:nvSpPr>
        <p:spPr>
          <a:xfrm>
            <a:off x="4699000" y="2930525"/>
            <a:ext cx="1265238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  <a:cs typeface="Arial" panose="020B0604020202020204" pitchFamily="34" charset="0"/>
              </a:rPr>
              <a:t>Mưa nhiều</a:t>
            </a:r>
            <a:endParaRPr lang="en-US" alt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885" name="Text Box 13"/>
          <p:cNvSpPr txBox="1"/>
          <p:nvPr/>
        </p:nvSpPr>
        <p:spPr>
          <a:xfrm rot="-827354">
            <a:off x="2233613" y="2413000"/>
            <a:ext cx="90805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  <a:cs typeface="Arial" panose="020B0604020202020204" pitchFamily="34" charset="0"/>
              </a:rPr>
              <a:t>Gió ẩm</a:t>
            </a:r>
            <a:endParaRPr lang="en-US" alt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886" name="Text Box 14"/>
          <p:cNvSpPr txBox="1"/>
          <p:nvPr/>
        </p:nvSpPr>
        <p:spPr>
          <a:xfrm rot="-827354">
            <a:off x="2233613" y="3348038"/>
            <a:ext cx="908050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  <a:cs typeface="Arial" panose="020B0604020202020204" pitchFamily="34" charset="0"/>
              </a:rPr>
              <a:t>Gió ẩm</a:t>
            </a:r>
            <a:endParaRPr lang="en-US" alt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887" name="Text Box 15"/>
          <p:cNvSpPr txBox="1"/>
          <p:nvPr/>
        </p:nvSpPr>
        <p:spPr>
          <a:xfrm>
            <a:off x="3143250" y="4365625"/>
            <a:ext cx="186531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 vật tươi tốt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888" name="Text Box 16"/>
          <p:cNvSpPr txBox="1"/>
          <p:nvPr/>
        </p:nvSpPr>
        <p:spPr>
          <a:xfrm>
            <a:off x="8839200" y="2819400"/>
            <a:ext cx="8826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  <a:cs typeface="Arial" panose="020B0604020202020204" pitchFamily="34" charset="0"/>
              </a:rPr>
              <a:t>Ít mưa</a:t>
            </a:r>
            <a:endParaRPr lang="en-US" alt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5612" name="Text Box 17"/>
          <p:cNvSpPr txBox="1"/>
          <p:nvPr/>
        </p:nvSpPr>
        <p:spPr>
          <a:xfrm>
            <a:off x="5519738" y="5516563"/>
            <a:ext cx="2938462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Lát cắt một ngọn núi</a:t>
            </a:r>
            <a:endParaRPr lang="en-US" alt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890" name="AutoShape 18"/>
          <p:cNvSpPr/>
          <p:nvPr/>
        </p:nvSpPr>
        <p:spPr>
          <a:xfrm>
            <a:off x="4872038" y="620713"/>
            <a:ext cx="936625" cy="576262"/>
          </a:xfrm>
          <a:prstGeom prst="cloudCallout">
            <a:avLst>
              <a:gd name="adj1" fmla="val 31694"/>
              <a:gd name="adj2" fmla="val 37329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eaLnBrk="1" hangingPunct="1"/>
            <a:endParaRPr lang="vi-VN" altLang="en-US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894" name="AutoShape 22"/>
          <p:cNvSpPr/>
          <p:nvPr/>
        </p:nvSpPr>
        <p:spPr>
          <a:xfrm>
            <a:off x="8112125" y="1268413"/>
            <a:ext cx="936625" cy="576262"/>
          </a:xfrm>
          <a:prstGeom prst="cloudCallout">
            <a:avLst>
              <a:gd name="adj1" fmla="val 31694"/>
              <a:gd name="adj2" fmla="val 37329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eaLnBrk="1" hangingPunct="1"/>
            <a:endParaRPr lang="vi-VN" altLang="en-US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897" name="Rectangle 25"/>
          <p:cNvSpPr/>
          <p:nvPr/>
        </p:nvSpPr>
        <p:spPr>
          <a:xfrm>
            <a:off x="8886825" y="4083050"/>
            <a:ext cx="15303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 vật ít phát triển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915" name="Line 43"/>
          <p:cNvSpPr/>
          <p:nvPr/>
        </p:nvSpPr>
        <p:spPr>
          <a:xfrm rot="-2075759" flipH="1">
            <a:off x="4495800" y="1944688"/>
            <a:ext cx="450850" cy="649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16" name="Line 44"/>
          <p:cNvSpPr/>
          <p:nvPr/>
        </p:nvSpPr>
        <p:spPr>
          <a:xfrm rot="-2075759" flipH="1">
            <a:off x="4692650" y="1966913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17" name="Line 45"/>
          <p:cNvSpPr/>
          <p:nvPr/>
        </p:nvSpPr>
        <p:spPr>
          <a:xfrm rot="-2075759" flipH="1">
            <a:off x="4919663" y="1984375"/>
            <a:ext cx="490537" cy="677863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18" name="Line 46"/>
          <p:cNvSpPr/>
          <p:nvPr/>
        </p:nvSpPr>
        <p:spPr>
          <a:xfrm rot="-2075759" flipH="1">
            <a:off x="4419600" y="1908175"/>
            <a:ext cx="390525" cy="552450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19" name="Line 47"/>
          <p:cNvSpPr/>
          <p:nvPr/>
        </p:nvSpPr>
        <p:spPr>
          <a:xfrm rot="-2075759" flipH="1">
            <a:off x="4387850" y="1909763"/>
            <a:ext cx="260350" cy="360362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0" name="Line 48"/>
          <p:cNvSpPr/>
          <p:nvPr/>
        </p:nvSpPr>
        <p:spPr>
          <a:xfrm rot="-2075759" flipH="1">
            <a:off x="4540250" y="1966913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1" name="Line 49"/>
          <p:cNvSpPr/>
          <p:nvPr/>
        </p:nvSpPr>
        <p:spPr>
          <a:xfrm rot="-2075759" flipH="1">
            <a:off x="4616450" y="1966913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2" name="Line 50"/>
          <p:cNvSpPr/>
          <p:nvPr/>
        </p:nvSpPr>
        <p:spPr>
          <a:xfrm rot="-2075759" flipH="1">
            <a:off x="4845050" y="1966913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3" name="Line 51"/>
          <p:cNvSpPr/>
          <p:nvPr/>
        </p:nvSpPr>
        <p:spPr>
          <a:xfrm rot="-2075759" flipH="1">
            <a:off x="4616450" y="1966913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4" name="Line 52"/>
          <p:cNvSpPr/>
          <p:nvPr/>
        </p:nvSpPr>
        <p:spPr>
          <a:xfrm rot="-2075759" flipH="1">
            <a:off x="4845050" y="1966913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5" name="Line 53"/>
          <p:cNvSpPr/>
          <p:nvPr/>
        </p:nvSpPr>
        <p:spPr>
          <a:xfrm rot="-2075759" flipH="1">
            <a:off x="4781550" y="1981200"/>
            <a:ext cx="549275" cy="776288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6" name="Line 54"/>
          <p:cNvSpPr/>
          <p:nvPr/>
        </p:nvSpPr>
        <p:spPr>
          <a:xfrm rot="-2075759" flipH="1">
            <a:off x="5562600" y="1789113"/>
            <a:ext cx="450850" cy="649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7" name="Line 55"/>
          <p:cNvSpPr/>
          <p:nvPr/>
        </p:nvSpPr>
        <p:spPr>
          <a:xfrm rot="-2075759" flipH="1">
            <a:off x="5759450" y="18113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8" name="Line 56"/>
          <p:cNvSpPr/>
          <p:nvPr/>
        </p:nvSpPr>
        <p:spPr>
          <a:xfrm rot="-2075759" flipH="1">
            <a:off x="5986463" y="1828800"/>
            <a:ext cx="490537" cy="677863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29" name="Line 57"/>
          <p:cNvSpPr/>
          <p:nvPr/>
        </p:nvSpPr>
        <p:spPr>
          <a:xfrm rot="-2075759" flipH="1">
            <a:off x="5486400" y="1752600"/>
            <a:ext cx="390525" cy="552450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0" name="Line 58"/>
          <p:cNvSpPr/>
          <p:nvPr/>
        </p:nvSpPr>
        <p:spPr>
          <a:xfrm rot="-2075759" flipH="1">
            <a:off x="5454650" y="1754188"/>
            <a:ext cx="260350" cy="360362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1" name="Line 59"/>
          <p:cNvSpPr/>
          <p:nvPr/>
        </p:nvSpPr>
        <p:spPr>
          <a:xfrm rot="-2075759" flipH="1">
            <a:off x="5607050" y="18113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2" name="Line 60"/>
          <p:cNvSpPr/>
          <p:nvPr/>
        </p:nvSpPr>
        <p:spPr>
          <a:xfrm rot="-2075759" flipH="1">
            <a:off x="5683250" y="18113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3" name="Line 61"/>
          <p:cNvSpPr/>
          <p:nvPr/>
        </p:nvSpPr>
        <p:spPr>
          <a:xfrm rot="-2075759" flipH="1">
            <a:off x="5911850" y="18113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4" name="Line 62"/>
          <p:cNvSpPr/>
          <p:nvPr/>
        </p:nvSpPr>
        <p:spPr>
          <a:xfrm rot="-2075759" flipH="1">
            <a:off x="5683250" y="18113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5" name="Line 63"/>
          <p:cNvSpPr/>
          <p:nvPr/>
        </p:nvSpPr>
        <p:spPr>
          <a:xfrm rot="-2075759" flipH="1">
            <a:off x="5911850" y="18113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6" name="Line 64"/>
          <p:cNvSpPr/>
          <p:nvPr/>
        </p:nvSpPr>
        <p:spPr>
          <a:xfrm rot="-2075759" flipH="1">
            <a:off x="5840413" y="18113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7" name="Line 65"/>
          <p:cNvSpPr/>
          <p:nvPr/>
        </p:nvSpPr>
        <p:spPr>
          <a:xfrm rot="-2075759" flipH="1">
            <a:off x="4953000" y="1255713"/>
            <a:ext cx="450850" cy="649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8" name="Line 66"/>
          <p:cNvSpPr/>
          <p:nvPr/>
        </p:nvSpPr>
        <p:spPr>
          <a:xfrm rot="-2075759" flipH="1">
            <a:off x="5149850" y="12779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39" name="Line 67"/>
          <p:cNvSpPr/>
          <p:nvPr/>
        </p:nvSpPr>
        <p:spPr>
          <a:xfrm rot="-2075759" flipH="1">
            <a:off x="5376863" y="1295400"/>
            <a:ext cx="490537" cy="677863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40" name="Line 68"/>
          <p:cNvSpPr/>
          <p:nvPr/>
        </p:nvSpPr>
        <p:spPr>
          <a:xfrm rot="-2075759" flipH="1">
            <a:off x="4876800" y="1219200"/>
            <a:ext cx="390525" cy="552450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41" name="Line 69"/>
          <p:cNvSpPr/>
          <p:nvPr/>
        </p:nvSpPr>
        <p:spPr>
          <a:xfrm rot="-2075759" flipH="1">
            <a:off x="4845050" y="1220788"/>
            <a:ext cx="260350" cy="360362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42" name="Line 70"/>
          <p:cNvSpPr/>
          <p:nvPr/>
        </p:nvSpPr>
        <p:spPr>
          <a:xfrm rot="-2075759" flipH="1">
            <a:off x="4997450" y="12779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43" name="Line 71"/>
          <p:cNvSpPr/>
          <p:nvPr/>
        </p:nvSpPr>
        <p:spPr>
          <a:xfrm rot="-2075759" flipH="1">
            <a:off x="5073650" y="12779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44" name="Line 72"/>
          <p:cNvSpPr/>
          <p:nvPr/>
        </p:nvSpPr>
        <p:spPr>
          <a:xfrm rot="-2075759" flipH="1">
            <a:off x="5302250" y="12779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45" name="Line 73"/>
          <p:cNvSpPr/>
          <p:nvPr/>
        </p:nvSpPr>
        <p:spPr>
          <a:xfrm rot="-2075759" flipH="1">
            <a:off x="5073650" y="12779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46" name="Line 74"/>
          <p:cNvSpPr/>
          <p:nvPr/>
        </p:nvSpPr>
        <p:spPr>
          <a:xfrm rot="-2075759" flipH="1">
            <a:off x="5302250" y="12779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47" name="Line 75"/>
          <p:cNvSpPr/>
          <p:nvPr/>
        </p:nvSpPr>
        <p:spPr>
          <a:xfrm rot="-2075759" flipH="1">
            <a:off x="5302250" y="12779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898" name="AutoShape 26"/>
          <p:cNvSpPr/>
          <p:nvPr/>
        </p:nvSpPr>
        <p:spPr>
          <a:xfrm>
            <a:off x="4367213" y="1125538"/>
            <a:ext cx="936625" cy="720725"/>
          </a:xfrm>
          <a:prstGeom prst="cloudCallout">
            <a:avLst>
              <a:gd name="adj1" fmla="val -8815"/>
              <a:gd name="adj2" fmla="val -20926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eaLnBrk="1" hangingPunct="1"/>
            <a:endParaRPr lang="vi-VN" altLang="en-US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899" name="AutoShape 27"/>
          <p:cNvSpPr/>
          <p:nvPr/>
        </p:nvSpPr>
        <p:spPr>
          <a:xfrm>
            <a:off x="5448300" y="1196975"/>
            <a:ext cx="936625" cy="576263"/>
          </a:xfrm>
          <a:prstGeom prst="cloudCallout">
            <a:avLst>
              <a:gd name="adj1" fmla="val 31694"/>
              <a:gd name="adj2" fmla="val 37329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eaLnBrk="1" hangingPunct="1"/>
            <a:endParaRPr lang="vi-VN" altLang="en-US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9949" name="Line 77"/>
          <p:cNvSpPr/>
          <p:nvPr/>
        </p:nvSpPr>
        <p:spPr>
          <a:xfrm rot="-2075759" flipH="1">
            <a:off x="8353425" y="19637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50" name="Line 78"/>
          <p:cNvSpPr/>
          <p:nvPr/>
        </p:nvSpPr>
        <p:spPr>
          <a:xfrm rot="-2075759" flipH="1">
            <a:off x="8685213" y="1981200"/>
            <a:ext cx="490537" cy="677863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51" name="Line 79"/>
          <p:cNvSpPr/>
          <p:nvPr/>
        </p:nvSpPr>
        <p:spPr>
          <a:xfrm rot="-2075759" flipH="1">
            <a:off x="8077200" y="1962150"/>
            <a:ext cx="390525" cy="552450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53" name="Line 81"/>
          <p:cNvSpPr/>
          <p:nvPr/>
        </p:nvSpPr>
        <p:spPr>
          <a:xfrm rot="-2075759" flipH="1">
            <a:off x="8181975" y="19637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79955" name="Line 83"/>
          <p:cNvSpPr/>
          <p:nvPr/>
        </p:nvSpPr>
        <p:spPr>
          <a:xfrm rot="-2075759" flipH="1">
            <a:off x="8505825" y="1963738"/>
            <a:ext cx="549275" cy="776287"/>
          </a:xfrm>
          <a:prstGeom prst="line">
            <a:avLst/>
          </a:prstGeom>
          <a:ln w="1905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5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0" dur="1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3" dur="100"/>
                                        <p:tgtEl>
                                          <p:spTgt spid="7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6" dur="100"/>
                                        <p:tgtEl>
                                          <p:spTgt spid="7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9" dur="100"/>
                                        <p:tgtEl>
                                          <p:spTgt spid="79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5" dur="100"/>
                                        <p:tgtEl>
                                          <p:spTgt spid="79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8" dur="100"/>
                                        <p:tgtEl>
                                          <p:spTgt spid="7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1" dur="100"/>
                                        <p:tgtEl>
                                          <p:spTgt spid="7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4" dur="100"/>
                                        <p:tgtEl>
                                          <p:spTgt spid="7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7" dur="100"/>
                                        <p:tgtEl>
                                          <p:spTgt spid="7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0" dur="100"/>
                                        <p:tgtEl>
                                          <p:spTgt spid="7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3" dur="100"/>
                                        <p:tgtEl>
                                          <p:spTgt spid="7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6" dur="100"/>
                                        <p:tgtEl>
                                          <p:spTgt spid="7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9" dur="100"/>
                                        <p:tgtEl>
                                          <p:spTgt spid="7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2" dur="500"/>
                                        <p:tgtEl>
                                          <p:spTgt spid="7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5" dur="100"/>
                                        <p:tgtEl>
                                          <p:spTgt spid="7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8" dur="100"/>
                                        <p:tgtEl>
                                          <p:spTgt spid="7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1" dur="100"/>
                                        <p:tgtEl>
                                          <p:spTgt spid="7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4" dur="100"/>
                                        <p:tgtEl>
                                          <p:spTgt spid="7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7" dur="100"/>
                                        <p:tgtEl>
                                          <p:spTgt spid="7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0" dur="100"/>
                                        <p:tgtEl>
                                          <p:spTgt spid="7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3" dur="100"/>
                                        <p:tgtEl>
                                          <p:spTgt spid="7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6" dur="100"/>
                                        <p:tgtEl>
                                          <p:spTgt spid="7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9" dur="100"/>
                                        <p:tgtEl>
                                          <p:spTgt spid="7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2" dur="100"/>
                                        <p:tgtEl>
                                          <p:spTgt spid="7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5" dur="100"/>
                                        <p:tgtEl>
                                          <p:spTgt spid="7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8" dur="500"/>
                                        <p:tgtEl>
                                          <p:spTgt spid="7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1" dur="100"/>
                                        <p:tgtEl>
                                          <p:spTgt spid="7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4" dur="100"/>
                                        <p:tgtEl>
                                          <p:spTgt spid="7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7" dur="100"/>
                                        <p:tgtEl>
                                          <p:spTgt spid="7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0" dur="1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3" dur="100"/>
                                        <p:tgtEl>
                                          <p:spTgt spid="7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6" dur="100"/>
                                        <p:tgtEl>
                                          <p:spTgt spid="7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7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9" dur="5000"/>
                                        <p:tgtEl>
                                          <p:spTgt spid="7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2" dur="5000"/>
                                        <p:tgtEl>
                                          <p:spTgt spid="7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5" dur="5000"/>
                                        <p:tgtEl>
                                          <p:spTgt spid="7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8" dur="5000"/>
                                        <p:tgtEl>
                                          <p:spTgt spid="7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1" dur="5000"/>
                                        <p:tgtEl>
                                          <p:spTgt spid="7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/>
      <p:bldP spid="79885" grpId="0"/>
      <p:bldP spid="79886" grpId="0"/>
      <p:bldP spid="79887" grpId="0"/>
      <p:bldP spid="79888" grpId="0"/>
      <p:bldP spid="79890" grpId="0" animBg="1"/>
      <p:bldP spid="79894" grpId="0" animBg="1"/>
      <p:bldP spid="79897" grpId="0"/>
      <p:bldP spid="79898" grpId="0" animBg="1"/>
      <p:bldP spid="798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8" name="Text Box 14"/>
          <p:cNvSpPr txBox="1">
            <a:spLocks noChangeArrowheads="1"/>
          </p:cNvSpPr>
          <p:nvPr/>
        </p:nvSpPr>
        <p:spPr bwMode="auto">
          <a:xfrm>
            <a:off x="1524000" y="5638800"/>
            <a:ext cx="4343400" cy="830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phân tầng thực vật theo độ cao ở dãy núi An-pơ (châu Âu)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7" name="TextBox 59"/>
          <p:cNvSpPr txBox="1"/>
          <p:nvPr/>
        </p:nvSpPr>
        <p:spPr>
          <a:xfrm>
            <a:off x="2971800" y="103188"/>
            <a:ext cx="7467600" cy="461962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23: MÔI TRƯỜNG VÙNG NÚI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16200000">
            <a:off x="2707481" y="321469"/>
            <a:ext cx="939800" cy="460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629" name="Picture 6" descr="anh dong trai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3088" y="26988"/>
            <a:ext cx="1052512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13" descr="H 72"/>
          <p:cNvPicPr>
            <a:picLocks noChangeAspect="1"/>
          </p:cNvPicPr>
          <p:nvPr/>
        </p:nvPicPr>
        <p:blipFill>
          <a:blip r:embed="rId2">
            <a:lum bright="-23999" contrast="60000"/>
          </a:blip>
          <a:srcRect l="11491" t="9418" r="19354" b="13400"/>
          <a:stretch>
            <a:fillRect/>
          </a:stretch>
        </p:blipFill>
        <p:spPr>
          <a:xfrm>
            <a:off x="1524000" y="914400"/>
            <a:ext cx="4343400" cy="472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1" name="AutoShape 5"/>
          <p:cNvSpPr/>
          <p:nvPr/>
        </p:nvSpPr>
        <p:spPr>
          <a:xfrm rot="-5400000">
            <a:off x="5440363" y="862013"/>
            <a:ext cx="5715000" cy="6081712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p>
            <a:pPr algn="ctr"/>
            <a:endParaRPr lang="en-US" altLang="en-US" dirty="0">
              <a:solidFill>
                <a:srgbClr val="3399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6" name="Text Box 8"/>
          <p:cNvSpPr txBox="1"/>
          <p:nvPr/>
        </p:nvSpPr>
        <p:spPr>
          <a:xfrm>
            <a:off x="6553200" y="2081213"/>
            <a:ext cx="3886200" cy="3786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hậu,thực vật thay đổi theo độ cao. </a:t>
            </a:r>
            <a:endParaRPr lang="en-US" altLang="en-US" sz="24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Char char="-"/>
            </a:pP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phân tầng thực vật th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các đai cao ở vùng núi cũng gần giống như khi đi từ vùng có vĩ độ thấp lên vùng có vĩ độ cao.</a:t>
            </a:r>
            <a:endParaRPr lang="en-US" altLang="en-US" sz="24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Char char="-"/>
            </a:pP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Khí hậu, thực vật thay đổi theo hướng sườn núi</a:t>
            </a:r>
            <a:endParaRPr lang="en-US" altLang="en-US" sz="2400" dirty="0">
              <a:solidFill>
                <a:srgbClr val="99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3" name="Text Box 6"/>
          <p:cNvSpPr txBox="1"/>
          <p:nvPr/>
        </p:nvSpPr>
        <p:spPr>
          <a:xfrm>
            <a:off x="6096000" y="990600"/>
            <a:ext cx="685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6634" name="Text Box 7"/>
          <p:cNvSpPr txBox="1"/>
          <p:nvPr/>
        </p:nvSpPr>
        <p:spPr>
          <a:xfrm>
            <a:off x="6553200" y="990600"/>
            <a:ext cx="41148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môi trường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24000" y="863600"/>
            <a:ext cx="9144000" cy="76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Quad Arrow 13"/>
          <p:cNvSpPr/>
          <p:nvPr/>
        </p:nvSpPr>
        <p:spPr>
          <a:xfrm>
            <a:off x="2895600" y="713233"/>
            <a:ext cx="533400" cy="381000"/>
          </a:xfrm>
          <a:prstGeom prst="quad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charRg st="42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6">
                                            <p:txEl>
                                              <p:charRg st="42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6">
                                            <p:txEl>
                                              <p:charRg st="42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6">
                                            <p:txEl>
                                              <p:charRg st="42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charRg st="165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536">
                                            <p:txEl>
                                              <p:charRg st="165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536">
                                            <p:txEl>
                                              <p:charRg st="165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536">
                                            <p:txEl>
                                              <p:charRg st="165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2" descr="Kết quả hình ảnh cho hình ảnh lũ lụ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3581400"/>
            <a:ext cx="548640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ết quả hình ảnh cho khó khăn giao thông đi lại ở vùng nú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81400"/>
            <a:ext cx="5427663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4" descr="images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85800"/>
            <a:ext cx="5410200" cy="28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TextBox 6"/>
          <p:cNvSpPr txBox="1"/>
          <p:nvPr/>
        </p:nvSpPr>
        <p:spPr>
          <a:xfrm>
            <a:off x="685800" y="0"/>
            <a:ext cx="10896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hình vùng núi có thuận lợi v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khó khăn gì cho phát triển kinh tế?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654" name="Picture 9" descr="C:\Users\Administrator\Desktop\mu-cang-chai-viet-n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62000"/>
            <a:ext cx="5486400" cy="2825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6000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22" name="Picture 2" descr="luque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34938"/>
            <a:ext cx="5265738" cy="3171825"/>
          </a:xfrm>
          <a:prstGeom prst="rect">
            <a:avLst/>
          </a:prstGeom>
          <a:noFill/>
          <a:ln w="3810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1923" name="Picture 3" descr="images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325813"/>
            <a:ext cx="5341938" cy="3500437"/>
          </a:xfrm>
          <a:prstGeom prst="rect">
            <a:avLst/>
          </a:prstGeom>
          <a:noFill/>
          <a:ln w="3810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1924" name="Picture 4" descr="images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357563"/>
            <a:ext cx="5334000" cy="3500437"/>
          </a:xfrm>
          <a:prstGeom prst="rect">
            <a:avLst/>
          </a:prstGeom>
          <a:noFill/>
          <a:ln w="3810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1925" name="Text Box 5"/>
          <p:cNvSpPr txBox="1"/>
          <p:nvPr/>
        </p:nvSpPr>
        <p:spPr>
          <a:xfrm>
            <a:off x="1524000" y="3357563"/>
            <a:ext cx="1354138" cy="461962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Sạt lở đất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1926" name="Text Box 6"/>
          <p:cNvSpPr txBox="1"/>
          <p:nvPr/>
        </p:nvSpPr>
        <p:spPr>
          <a:xfrm>
            <a:off x="6024563" y="3357563"/>
            <a:ext cx="3471862" cy="461962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Giao thông đi lại khó khăn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1927" name="Text Box 7"/>
          <p:cNvSpPr txBox="1"/>
          <p:nvPr/>
        </p:nvSpPr>
        <p:spPr>
          <a:xfrm>
            <a:off x="6324600" y="6019800"/>
            <a:ext cx="457200" cy="396875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altLang="en-US" sz="20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1928" name="Text Box 8"/>
          <p:cNvSpPr txBox="1"/>
          <p:nvPr/>
        </p:nvSpPr>
        <p:spPr>
          <a:xfrm>
            <a:off x="5029200" y="2362200"/>
            <a:ext cx="706438" cy="396875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altLang="en-US" sz="20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1929" name="Text Box 9"/>
          <p:cNvSpPr txBox="1"/>
          <p:nvPr/>
        </p:nvSpPr>
        <p:spPr>
          <a:xfrm>
            <a:off x="5257800" y="5943600"/>
            <a:ext cx="554038" cy="396875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altLang="en-US" sz="20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81930" name="Picture 10" descr="dfgvdxvfxvx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50813"/>
            <a:ext cx="5334000" cy="3125787"/>
          </a:xfrm>
          <a:prstGeom prst="rect">
            <a:avLst/>
          </a:prstGeom>
          <a:noFill/>
          <a:ln w="38100" cap="flat" cmpd="sng">
            <a:solidFill>
              <a:srgbClr val="0066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1931" name="Text Box 11"/>
          <p:cNvSpPr txBox="1"/>
          <p:nvPr/>
        </p:nvSpPr>
        <p:spPr>
          <a:xfrm>
            <a:off x="5410200" y="0"/>
            <a:ext cx="1219200" cy="457200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Lũ quét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1932" name="Text Box 12"/>
          <p:cNvSpPr txBox="1"/>
          <p:nvPr/>
        </p:nvSpPr>
        <p:spPr>
          <a:xfrm>
            <a:off x="6248400" y="2362200"/>
            <a:ext cx="533400" cy="396875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sz="20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animBg="1"/>
      <p:bldP spid="81926" grpId="0" animBg="1"/>
      <p:bldP spid="81931" grpId="0" animBg="1"/>
      <p:bldP spid="819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4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650" y="1041400"/>
            <a:ext cx="5116513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3930650"/>
            <a:ext cx="5122863" cy="2728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38" y="3810000"/>
            <a:ext cx="5122862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044575"/>
            <a:ext cx="5143500" cy="287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5"/>
          <p:cNvSpPr/>
          <p:nvPr/>
        </p:nvSpPr>
        <p:spPr>
          <a:xfrm>
            <a:off x="1524000" y="0"/>
            <a:ext cx="9144000" cy="914400"/>
          </a:xfrm>
          <a:prstGeom prst="rect">
            <a:avLst/>
          </a:prstGeom>
          <a:solidFill>
            <a:srgbClr val="BBE0E3"/>
          </a:solidFill>
          <a:ln w="25560" cap="sq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ctr" anchorCtr="0"/>
          <a:p>
            <a:pPr defTabSz="449580">
              <a:buSzPct val="100000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phải l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gì để bảo vệ môi trường vùng núi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" descr="C:\Users\ADMIN\Desktop\Giai cuu dai duong 2\Picture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725988"/>
            <a:ext cx="1160463" cy="1243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3641" flipH="1">
            <a:off x="4033838" y="3868738"/>
            <a:ext cx="2106612" cy="239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6" descr="C:\Users\ADMIN\Desktop\Giai cuu dai duong 2\Luo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65400"/>
            <a:ext cx="12192000" cy="1188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04800"/>
            <a:ext cx="6019800" cy="129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1676400" y="3006725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Nhiệt độ luôn dưới -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65563" y="3006725"/>
            <a:ext cx="215423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B.Lượng mưa trung bình năm rất thấp, &lt;500mm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30938" y="3022600"/>
            <a:ext cx="207486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 Mùa đông rất dài, mùa hạ chỉ kéo dài 2-3 tháng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534400" y="3006725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Mùa hạ nhiệt độ tăng lên, khoảng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27" name="Picture 2" descr="C:\Users\ADMIN\Desktop\Phan Thi Do Uyen\Giai cuu dai duong\Picture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5925" y="5054600"/>
            <a:ext cx="1362075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9BBC3004.wav">
            <a:hlinkClick r:id="" action="ppaction://media"/>
          </p:cNvPr>
          <p:cNvPicPr>
            <a:picLocks noChangeAspect="1"/>
          </p:cNvPicPr>
          <p:nvPr>
            <a:wavAudioFile r:embed="rId7" name="9BBC1443.wav"/>
          </p:nvPr>
        </p:nvPicPr>
        <p:blipFill>
          <a:blip r:embed="rId8"/>
          <a:stretch>
            <a:fillRect/>
          </a:stretch>
        </p:blipFill>
        <p:spPr>
          <a:xfrm>
            <a:off x="12954000" y="3857625"/>
            <a:ext cx="609600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9" name="Picture 2" descr="C:\Users\ADMIN\Desktop\Doremon cau ca ( trac nghiem )\Picture1 (2)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788" y="736600"/>
            <a:ext cx="785812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times up"/>
          <p:cNvGrpSpPr/>
          <p:nvPr/>
        </p:nvGrpSpPr>
        <p:grpSpPr>
          <a:xfrm>
            <a:off x="2111375" y="177800"/>
            <a:ext cx="757238" cy="500063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1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1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51" name="Picture 3" descr="C:\Users\ADMIN\Desktop\Pictur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813" y="889000"/>
            <a:ext cx="639762" cy="8524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2" name="Group 51"/>
          <p:cNvGrpSpPr/>
          <p:nvPr/>
        </p:nvGrpSpPr>
        <p:grpSpPr>
          <a:xfrm>
            <a:off x="2457450" y="944563"/>
            <a:ext cx="90488" cy="101600"/>
            <a:chOff x="2455863" y="2411803"/>
            <a:chExt cx="566738" cy="566738"/>
          </a:xfrm>
        </p:grpSpPr>
        <p:sp>
          <p:nvSpPr>
            <p:cNvPr id="9254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255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256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257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258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233" name="Group 57"/>
          <p:cNvGrpSpPr/>
          <p:nvPr/>
        </p:nvGrpSpPr>
        <p:grpSpPr>
          <a:xfrm>
            <a:off x="2459038" y="1681163"/>
            <a:ext cx="90487" cy="101600"/>
            <a:chOff x="2455863" y="2411803"/>
            <a:chExt cx="566738" cy="566738"/>
          </a:xfrm>
        </p:grpSpPr>
        <p:sp>
          <p:nvSpPr>
            <p:cNvPr id="9249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250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251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252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253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234" name="Group 63"/>
          <p:cNvGrpSpPr/>
          <p:nvPr/>
        </p:nvGrpSpPr>
        <p:grpSpPr>
          <a:xfrm>
            <a:off x="2755900" y="1335088"/>
            <a:ext cx="90488" cy="103187"/>
            <a:chOff x="2455863" y="2411803"/>
            <a:chExt cx="566738" cy="566738"/>
          </a:xfrm>
        </p:grpSpPr>
        <p:sp>
          <p:nvSpPr>
            <p:cNvPr id="9244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245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246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247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248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235" name="Group 69"/>
          <p:cNvGrpSpPr/>
          <p:nvPr/>
        </p:nvGrpSpPr>
        <p:grpSpPr>
          <a:xfrm>
            <a:off x="2185988" y="1368425"/>
            <a:ext cx="90487" cy="103188"/>
            <a:chOff x="2455863" y="2411803"/>
            <a:chExt cx="566738" cy="566738"/>
          </a:xfrm>
        </p:grpSpPr>
        <p:sp>
          <p:nvSpPr>
            <p:cNvPr id="9239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240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9241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242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243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9236" name="Oval 107"/>
          <p:cNvSpPr/>
          <p:nvPr/>
        </p:nvSpPr>
        <p:spPr>
          <a:xfrm>
            <a:off x="2468563" y="1331913"/>
            <a:ext cx="68262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5049838" y="252412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38" name="Rectangle 2"/>
          <p:cNvSpPr/>
          <p:nvPr/>
        </p:nvSpPr>
        <p:spPr>
          <a:xfrm>
            <a:off x="3505200" y="493713"/>
            <a:ext cx="57150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800" dirty="0">
                <a:solidFill>
                  <a:srgbClr val="0033CC"/>
                </a:solidFill>
                <a:latin typeface="Arial" panose="020B0604020202020204" pitchFamily="34" charset="0"/>
              </a:rPr>
              <a:t>Đâu không phải là đặc điểm khí hậu của môi trường đới lạnh?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WordArt 2"/>
          <p:cNvSpPr>
            <a:spLocks noTextEdit="1"/>
          </p:cNvSpPr>
          <p:nvPr/>
        </p:nvSpPr>
        <p:spPr>
          <a:xfrm>
            <a:off x="1905000" y="133350"/>
            <a:ext cx="847725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l"/>
            <a:r>
              <a:rPr lang="en-US" sz="2800" b="1">
                <a:ln w="19050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Học tập và làm theo tấm gương đạo đức Hồ Chí Minh</a:t>
            </a:r>
            <a:endParaRPr lang="en-US" sz="2800" b="1">
              <a:ln w="19050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747" name="Picture 3" descr="trồng rừ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3438" y="4114800"/>
            <a:ext cx="5287962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Picture 4" descr="2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685800"/>
            <a:ext cx="353695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Picture 5" descr="bac h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685800"/>
            <a:ext cx="32766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6" descr="bacHotrongc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685800"/>
            <a:ext cx="36576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Picture 7" descr="vuonuom%20cay%20ru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114800"/>
            <a:ext cx="5119688" cy="2743200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5608" name="Text Box 8"/>
          <p:cNvSpPr txBox="1"/>
          <p:nvPr/>
        </p:nvSpPr>
        <p:spPr>
          <a:xfrm>
            <a:off x="3200400" y="3200400"/>
            <a:ext cx="6019800" cy="1189038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“Vì lợi ích mười năm trồng cây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Vì lợi ích trăm năm trồng người”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Picture 5" descr="bo-toc-Kogi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0" y="819150"/>
            <a:ext cx="4381500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7" descr="bo-toc-Kogi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819150"/>
            <a:ext cx="4267200" cy="2809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9" descr="Núi rừng Hà Gia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733800"/>
            <a:ext cx="4381500" cy="291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Picture 10" descr="NL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733800"/>
            <a:ext cx="4191000" cy="28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4" name="Rectangle 11"/>
          <p:cNvSpPr/>
          <p:nvPr/>
        </p:nvSpPr>
        <p:spPr>
          <a:xfrm>
            <a:off x="3962400" y="104775"/>
            <a:ext cx="18415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en-US" altLang="en-US" sz="2800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pic>
        <p:nvPicPr>
          <p:cNvPr id="64525" name="Picture 13" descr="3_21_1330769101_8_1330671459-kinh-nghiem-du-lich--2-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827088"/>
            <a:ext cx="5143500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27" name="Picture 15" descr="2012-05-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839788"/>
            <a:ext cx="5143500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29" name="Picture 17" descr="ANd9GcRwODhwgydsy-w--5lHZx2Gy2M8g2WiPeSNm5I7n_o9ccrsOJxpn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3741738"/>
            <a:ext cx="5143500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31" name="Picture 19" descr="ivivu-sapa-da-lat-cua-mien-ba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3733800"/>
            <a:ext cx="5143500" cy="297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81400" y="76200"/>
            <a:ext cx="4694238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cảnh đẹp =&gt; Du lịch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23" name="Text Box 10"/>
          <p:cNvSpPr txBox="1">
            <a:spLocks noChangeArrowheads="1"/>
          </p:cNvSpPr>
          <p:nvPr/>
        </p:nvSpPr>
        <p:spPr bwMode="auto">
          <a:xfrm>
            <a:off x="914400" y="4816475"/>
            <a:ext cx="5210175" cy="101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p>
            <a:pPr algn="ctr">
              <a:spcBef>
                <a:spcPct val="50000"/>
              </a:spcBef>
              <a:buNone/>
            </a:pPr>
            <a:r>
              <a:rPr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Vùng núi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địa b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cư trú của các dân tộc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 Đặc điểm dân cư?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5" name="WordArt 12"/>
          <p:cNvSpPr>
            <a:spLocks noTextEdit="1"/>
          </p:cNvSpPr>
          <p:nvPr/>
        </p:nvSpPr>
        <p:spPr>
          <a:xfrm>
            <a:off x="1905000" y="4872038"/>
            <a:ext cx="6096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EAEAEA"/>
                  </a:solidFill>
                  <a:prstDash val="solid"/>
                  <a:miter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?</a:t>
            </a:r>
            <a:endParaRPr lang="en-US" sz="3600">
              <a:ln w="12700" cap="flat" cmpd="sng">
                <a:solidFill>
                  <a:srgbClr val="EAEAEA"/>
                </a:solidFill>
                <a:prstDash val="solid"/>
                <a:miter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33796" name="TextBox 59"/>
          <p:cNvSpPr txBox="1"/>
          <p:nvPr/>
        </p:nvSpPr>
        <p:spPr>
          <a:xfrm>
            <a:off x="2971800" y="103188"/>
            <a:ext cx="7467600" cy="461962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23: MÔI TRƯỜNG VÙNG NÚI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2707481" y="321469"/>
            <a:ext cx="939800" cy="460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798" name="Picture 6" descr="anh dong trai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3088" y="26988"/>
            <a:ext cx="1052512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le 11"/>
          <p:cNvSpPr/>
          <p:nvPr/>
        </p:nvSpPr>
        <p:spPr>
          <a:xfrm>
            <a:off x="1524000" y="863600"/>
            <a:ext cx="9144000" cy="76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5" descr="2012-05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93788"/>
            <a:ext cx="5210175" cy="356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Quad Arrow 12"/>
          <p:cNvSpPr/>
          <p:nvPr/>
        </p:nvSpPr>
        <p:spPr>
          <a:xfrm>
            <a:off x="2895600" y="713233"/>
            <a:ext cx="533400" cy="381000"/>
          </a:xfrm>
          <a:prstGeom prst="quad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804" name="AutoShape 5"/>
          <p:cNvSpPr/>
          <p:nvPr/>
        </p:nvSpPr>
        <p:spPr>
          <a:xfrm rot="-5400000">
            <a:off x="6202363" y="334963"/>
            <a:ext cx="5334000" cy="6643687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p>
            <a:pPr algn="ctr"/>
            <a:endParaRPr lang="en-US" altLang="en-US" dirty="0">
              <a:solidFill>
                <a:srgbClr val="3399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05" name="Text Box 6"/>
          <p:cNvSpPr txBox="1"/>
          <p:nvPr/>
        </p:nvSpPr>
        <p:spPr>
          <a:xfrm>
            <a:off x="6858000" y="1066800"/>
            <a:ext cx="2971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 DUNG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3806" name="Text Box 7"/>
          <p:cNvSpPr txBox="1"/>
          <p:nvPr/>
        </p:nvSpPr>
        <p:spPr>
          <a:xfrm>
            <a:off x="6292850" y="1676400"/>
            <a:ext cx="448151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 trú của con người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00" name="Text Box 8"/>
          <p:cNvSpPr txBox="1"/>
          <p:nvPr/>
        </p:nvSpPr>
        <p:spPr>
          <a:xfrm>
            <a:off x="6415088" y="2362200"/>
            <a:ext cx="4375150" cy="1600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  <a:buChar char="-"/>
            </a:pP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núi l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nơi cư trú của các dân tộc ít người.</a:t>
            </a:r>
            <a:endParaRPr lang="en-US" altLang="en-US" sz="28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har char="-"/>
            </a:pP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nơi thưa dân.</a:t>
            </a:r>
            <a:endParaRPr lang="en-US" altLang="en-US" sz="2800" dirty="0">
              <a:solidFill>
                <a:srgbClr val="99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3380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AutoShape 5"/>
          <p:cNvSpPr/>
          <p:nvPr/>
        </p:nvSpPr>
        <p:spPr>
          <a:xfrm rot="-5400000">
            <a:off x="6000750" y="-315912"/>
            <a:ext cx="4953000" cy="7566025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p>
            <a:pPr algn="ctr"/>
            <a:endParaRPr lang="en-US" altLang="en-US" dirty="0">
              <a:solidFill>
                <a:srgbClr val="3399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19" name="Text Box 7"/>
          <p:cNvSpPr txBox="1"/>
          <p:nvPr/>
        </p:nvSpPr>
        <p:spPr>
          <a:xfrm>
            <a:off x="6172200" y="1600200"/>
            <a:ext cx="4724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 trú của con người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872" name="Text Box 8"/>
          <p:cNvSpPr txBox="1"/>
          <p:nvPr/>
        </p:nvSpPr>
        <p:spPr>
          <a:xfrm>
            <a:off x="5486400" y="3914775"/>
            <a:ext cx="5867400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dân ở những vùng núi khác nhau trên Trái Đất có những đặc điểm cư trú khác nhau.</a:t>
            </a:r>
            <a:endParaRPr lang="en-US" altLang="en-US" sz="2800" dirty="0">
              <a:solidFill>
                <a:srgbClr val="99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1" name="Text Box 9"/>
          <p:cNvSpPr txBox="1"/>
          <p:nvPr/>
        </p:nvSpPr>
        <p:spPr>
          <a:xfrm>
            <a:off x="381000" y="2222500"/>
            <a:ext cx="4876800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Cho biết đặc điểm cư trú của các dân tộc vùng núi ở châu Á, Châu Phi, Nam Mĩ?</a:t>
            </a: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22" name="WordArt 11"/>
          <p:cNvSpPr>
            <a:spLocks noTextEdit="1"/>
          </p:cNvSpPr>
          <p:nvPr/>
        </p:nvSpPr>
        <p:spPr>
          <a:xfrm>
            <a:off x="381000" y="2057400"/>
            <a:ext cx="6858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EAEAEA"/>
                  </a:solidFill>
                  <a:prstDash val="solid"/>
                  <a:miter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?</a:t>
            </a:r>
            <a:endParaRPr lang="en-US" sz="3600">
              <a:ln w="12700" cap="flat" cmpd="sng">
                <a:solidFill>
                  <a:srgbClr val="EAEAEA"/>
                </a:solidFill>
                <a:prstDash val="solid"/>
                <a:miter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34823" name="TextBox 59"/>
          <p:cNvSpPr txBox="1"/>
          <p:nvPr/>
        </p:nvSpPr>
        <p:spPr>
          <a:xfrm>
            <a:off x="2971800" y="103188"/>
            <a:ext cx="7467600" cy="461962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23: MÔI TRƯỜNG VÙNG NÚI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2707481" y="321469"/>
            <a:ext cx="939800" cy="460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825" name="Picture 6" descr="anh dong trai da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3088" y="26988"/>
            <a:ext cx="1052512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le 11"/>
          <p:cNvSpPr/>
          <p:nvPr/>
        </p:nvSpPr>
        <p:spPr>
          <a:xfrm>
            <a:off x="1524000" y="863600"/>
            <a:ext cx="9144000" cy="76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Quad Arrow 12"/>
          <p:cNvSpPr/>
          <p:nvPr/>
        </p:nvSpPr>
        <p:spPr>
          <a:xfrm>
            <a:off x="2895600" y="713233"/>
            <a:ext cx="533400" cy="381000"/>
          </a:xfrm>
          <a:prstGeom prst="quad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830" name="Text Box 8"/>
          <p:cNvSpPr txBox="1"/>
          <p:nvPr/>
        </p:nvSpPr>
        <p:spPr>
          <a:xfrm>
            <a:off x="5486400" y="2286000"/>
            <a:ext cx="5867400" cy="1600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spcBef>
                <a:spcPct val="50000"/>
              </a:spcBef>
              <a:buChar char="-"/>
            </a:pP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núi l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nơi cư trú của các dân tộc ít người.</a:t>
            </a:r>
            <a:endParaRPr lang="en-US" altLang="en-US" sz="28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Char char="-"/>
            </a:pP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nơi thưa dân.</a:t>
            </a:r>
            <a:endParaRPr lang="en-US" altLang="en-US" sz="2800" dirty="0">
              <a:solidFill>
                <a:srgbClr val="99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831" name="Text Box 6"/>
          <p:cNvSpPr txBox="1"/>
          <p:nvPr/>
        </p:nvSpPr>
        <p:spPr>
          <a:xfrm>
            <a:off x="6858000" y="990600"/>
            <a:ext cx="2971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 DUNG</a:t>
            </a:r>
            <a:endParaRPr lang="en-US" altLang="en-US" sz="2800" b="1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AutoShape 5" descr="170611caonguyen2"/>
          <p:cNvSpPr>
            <a:spLocks noChangeAspect="1"/>
          </p:cNvSpPr>
          <p:nvPr/>
        </p:nvSpPr>
        <p:spPr>
          <a:xfrm>
            <a:off x="6019800" y="30480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35843" name="Picture 7" descr="170611caonguyen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533400"/>
            <a:ext cx="5410200" cy="281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4" name="Rectangle 8"/>
          <p:cNvSpPr/>
          <p:nvPr/>
        </p:nvSpPr>
        <p:spPr>
          <a:xfrm>
            <a:off x="2895600" y="76200"/>
            <a:ext cx="6567488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Người Mèo, người Mông: sống ở vùng núi cao.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35845" name="Picture 10" descr="news_54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33400"/>
            <a:ext cx="5105400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6" name="Picture 12" descr="nui-Tay-Backenh14-vn_c6e8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886200"/>
            <a:ext cx="5410200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7" name="Picture 18" descr="Vonc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0" y="3886200"/>
            <a:ext cx="5200650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8" name="Rectangle 20"/>
          <p:cNvSpPr/>
          <p:nvPr/>
        </p:nvSpPr>
        <p:spPr>
          <a:xfrm>
            <a:off x="2514600" y="3429000"/>
            <a:ext cx="715962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Người Tày, người Dao: sống ở vùng núi trung bình.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F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6866" name="Picture 7" descr="1-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2888" y="-98425"/>
            <a:ext cx="9155112" cy="695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Picture 6" descr="1-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463" y="0"/>
            <a:ext cx="2408237" cy="264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9" descr="E:\0000000我图PPT\00001PNG素材\儿童卡通\t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748213"/>
            <a:ext cx="2355850" cy="2109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Picture 5" descr="E:\0000000我图PPT\00001PNG素材\儿童卡通\卡通人物.png"/>
          <p:cNvPicPr>
            <a:picLocks noChangeAspect="1"/>
          </p:cNvPicPr>
          <p:nvPr/>
        </p:nvPicPr>
        <p:blipFill>
          <a:blip r:embed="rId4"/>
          <a:srcRect l="59431" t="-2573" r="-2084" b="58435"/>
          <a:stretch>
            <a:fillRect/>
          </a:stretch>
        </p:blipFill>
        <p:spPr>
          <a:xfrm>
            <a:off x="1579563" y="25400"/>
            <a:ext cx="2076450" cy="3130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618038" y="1944688"/>
            <a:ext cx="3230562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4000" b="1" dirty="0">
                <a:solidFill>
                  <a:srgbClr val="B30D25"/>
                </a:solidFill>
                <a:latin typeface="Broadway" panose="04040905080B02020502" pitchFamily="82" charset="0"/>
              </a:rPr>
              <a:t>LUYỆN TẬP</a:t>
            </a:r>
            <a:endParaRPr lang="en-US" altLang="en-US" sz="4000" b="1" dirty="0">
              <a:solidFill>
                <a:srgbClr val="B30D25"/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  <p:transition advTm="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4" name="Picture 2" descr="H 77"/>
          <p:cNvPicPr>
            <a:picLocks noChangeAspect="1"/>
          </p:cNvPicPr>
          <p:nvPr/>
        </p:nvPicPr>
        <p:blipFill>
          <a:blip r:embed="rId1">
            <a:lum bright="-12000" contrast="42000"/>
          </a:blip>
          <a:srcRect l="7936" t="-2788" r="4767" b="8014"/>
          <a:stretch>
            <a:fillRect/>
          </a:stretch>
        </p:blipFill>
        <p:spPr>
          <a:xfrm>
            <a:off x="1524000" y="0"/>
            <a:ext cx="914400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TextBox 1"/>
          <p:cNvSpPr txBox="1"/>
          <p:nvPr/>
        </p:nvSpPr>
        <p:spPr>
          <a:xfrm>
            <a:off x="1676400" y="152400"/>
            <a:ext cx="274955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2400" b="1" dirty="0">
                <a:solidFill>
                  <a:srgbClr val="B30D25"/>
                </a:solidFill>
                <a:latin typeface="Arial" panose="020B0604020202020204" pitchFamily="34" charset="0"/>
              </a:rPr>
              <a:t>Bài tập 2- SGK/76</a:t>
            </a:r>
            <a:endParaRPr lang="en-US" altLang="en-US" sz="2400" b="1" dirty="0">
              <a:solidFill>
                <a:srgbClr val="B30D25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Group 125"/>
          <p:cNvGraphicFramePr/>
          <p:nvPr/>
        </p:nvGraphicFramePr>
        <p:xfrm>
          <a:off x="1616075" y="3446463"/>
          <a:ext cx="8961438" cy="3411538"/>
        </p:xfrm>
        <a:graphic>
          <a:graphicData uri="http://schemas.openxmlformats.org/drawingml/2006/table">
            <a:tbl>
              <a:tblPr/>
              <a:tblGrid>
                <a:gridCol w="2026064"/>
                <a:gridCol w="3595940"/>
                <a:gridCol w="3339434"/>
              </a:tblGrid>
              <a:tr h="4127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</a:rPr>
                        <a:t>Độ cao (m)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</a:rPr>
                        <a:t>Đới ôn hòa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</a:rPr>
                        <a:t>Đới nóng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273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273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273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273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273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273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23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7" name="Rectangle 115"/>
          <p:cNvSpPr/>
          <p:nvPr/>
        </p:nvSpPr>
        <p:spPr>
          <a:xfrm>
            <a:off x="2074863" y="3867150"/>
            <a:ext cx="1125537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000" b="1" dirty="0">
                <a:solidFill>
                  <a:srgbClr val="0066FF"/>
                </a:solidFill>
                <a:latin typeface="Arial" panose="020B0604020202020204" pitchFamily="34" charset="0"/>
              </a:rPr>
              <a:t>200-900</a:t>
            </a:r>
            <a:endParaRPr lang="en-US" altLang="en-US" sz="20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116"/>
          <p:cNvSpPr/>
          <p:nvPr/>
        </p:nvSpPr>
        <p:spPr>
          <a:xfrm>
            <a:off x="2057400" y="4292600"/>
            <a:ext cx="1268413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2000" b="1" dirty="0">
                <a:solidFill>
                  <a:srgbClr val="0066FF"/>
                </a:solidFill>
                <a:latin typeface="Arial" panose="020B0604020202020204" pitchFamily="34" charset="0"/>
              </a:rPr>
              <a:t>900-1600</a:t>
            </a:r>
            <a:endParaRPr lang="en-US" altLang="en-US" sz="20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117"/>
          <p:cNvSpPr/>
          <p:nvPr/>
        </p:nvSpPr>
        <p:spPr>
          <a:xfrm>
            <a:off x="1971675" y="4719638"/>
            <a:ext cx="1411288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2000" b="1" dirty="0">
                <a:solidFill>
                  <a:srgbClr val="0066FF"/>
                </a:solidFill>
                <a:latin typeface="Arial" panose="020B0604020202020204" pitchFamily="34" charset="0"/>
              </a:rPr>
              <a:t>1600-3000</a:t>
            </a:r>
            <a:endParaRPr lang="en-US" altLang="en-US" sz="20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118"/>
          <p:cNvSpPr/>
          <p:nvPr/>
        </p:nvSpPr>
        <p:spPr>
          <a:xfrm>
            <a:off x="1889125" y="5038725"/>
            <a:ext cx="150971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0066FF"/>
                </a:solidFill>
                <a:latin typeface="Arial" panose="020B0604020202020204" pitchFamily="34" charset="0"/>
              </a:rPr>
              <a:t>3000-4500</a:t>
            </a:r>
            <a:endParaRPr lang="en-US" altLang="en-US" sz="20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19"/>
          <p:cNvSpPr/>
          <p:nvPr/>
        </p:nvSpPr>
        <p:spPr>
          <a:xfrm>
            <a:off x="1887538" y="5419725"/>
            <a:ext cx="1509712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0066FF"/>
                </a:solidFill>
                <a:latin typeface="Arial" panose="020B0604020202020204" pitchFamily="34" charset="0"/>
              </a:rPr>
              <a:t>4500-5500</a:t>
            </a:r>
            <a:endParaRPr lang="en-US" altLang="en-US" sz="20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20"/>
          <p:cNvSpPr/>
          <p:nvPr/>
        </p:nvSpPr>
        <p:spPr>
          <a:xfrm>
            <a:off x="2133600" y="5953125"/>
            <a:ext cx="97472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000" b="1" dirty="0">
                <a:solidFill>
                  <a:srgbClr val="0066FF"/>
                </a:solidFill>
                <a:latin typeface="Arial" panose="020B0604020202020204" pitchFamily="34" charset="0"/>
              </a:rPr>
              <a:t>&gt;</a:t>
            </a:r>
            <a:r>
              <a:rPr lang="en-US" altLang="en-US" sz="2000" dirty="0">
                <a:solidFill>
                  <a:srgbClr val="0066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0066FF"/>
                </a:solidFill>
                <a:latin typeface="Arial" panose="020B0604020202020204" pitchFamily="34" charset="0"/>
              </a:rPr>
              <a:t>5500</a:t>
            </a:r>
            <a:endParaRPr lang="en-US" altLang="en-US" sz="20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7773" name="Group 125"/>
          <p:cNvGraphicFramePr>
            <a:graphicFrameLocks noGrp="1"/>
          </p:cNvGraphicFramePr>
          <p:nvPr>
            <p:ph idx="1"/>
          </p:nvPr>
        </p:nvGraphicFramePr>
        <p:xfrm>
          <a:off x="1524000" y="47625"/>
          <a:ext cx="9144001" cy="6796088"/>
        </p:xfrm>
        <a:graphic>
          <a:graphicData uri="http://schemas.openxmlformats.org/drawingml/2006/table">
            <a:tbl>
              <a:tblPr/>
              <a:tblGrid>
                <a:gridCol w="2067340"/>
                <a:gridCol w="3669196"/>
                <a:gridCol w="3407465"/>
              </a:tblGrid>
              <a:tr h="58422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</a:rPr>
                        <a:t>Độ cao (m)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</a:rPr>
                        <a:t>Đới ôn hòa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</a:rPr>
                        <a:t>Đới nóng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858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45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198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7466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617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795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4443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27740" name="Text Box 92"/>
          <p:cNvSpPr txBox="1"/>
          <p:nvPr/>
        </p:nvSpPr>
        <p:spPr>
          <a:xfrm>
            <a:off x="3733800" y="685800"/>
            <a:ext cx="3276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 Rừng lá rộng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42" name="Text Box 94"/>
          <p:cNvSpPr txBox="1"/>
          <p:nvPr/>
        </p:nvSpPr>
        <p:spPr>
          <a:xfrm>
            <a:off x="3810000" y="1446213"/>
            <a:ext cx="3276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en-US" sz="2800" dirty="0">
                <a:latin typeface="Arial" panose="020B0604020202020204" pitchFamily="34" charset="0"/>
              </a:rPr>
              <a:t>Rừng hỗn giao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44" name="Text Box 96"/>
          <p:cNvSpPr txBox="1"/>
          <p:nvPr/>
        </p:nvSpPr>
        <p:spPr>
          <a:xfrm>
            <a:off x="3810000" y="2286000"/>
            <a:ext cx="3429000" cy="685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Rừng lá kim - đồng cỏ núi cao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46" name="Rectangle 98"/>
          <p:cNvSpPr/>
          <p:nvPr/>
        </p:nvSpPr>
        <p:spPr>
          <a:xfrm>
            <a:off x="3810000" y="3200400"/>
            <a:ext cx="2971800" cy="5334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Tuyết vĩnh cửu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49" name="Rectangle 101"/>
          <p:cNvSpPr/>
          <p:nvPr/>
        </p:nvSpPr>
        <p:spPr>
          <a:xfrm>
            <a:off x="3810000" y="3962400"/>
            <a:ext cx="2971800" cy="5334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Tuyết vĩnh cửu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50" name="Rectangle 102"/>
          <p:cNvSpPr/>
          <p:nvPr/>
        </p:nvSpPr>
        <p:spPr>
          <a:xfrm>
            <a:off x="3810000" y="4648200"/>
            <a:ext cx="2971800" cy="5334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Tuyết vĩnh cửu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51" name="Rectangle 103"/>
          <p:cNvSpPr/>
          <p:nvPr/>
        </p:nvSpPr>
        <p:spPr>
          <a:xfrm>
            <a:off x="7391400" y="685800"/>
            <a:ext cx="2286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1" hangingPunct="1"/>
            <a:r>
              <a:rPr lang="en-US" altLang="en-US" sz="2800" dirty="0">
                <a:latin typeface="Arial" panose="020B0604020202020204" pitchFamily="34" charset="0"/>
              </a:rPr>
              <a:t> Rừng rậm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53" name="Rectangle 105"/>
          <p:cNvSpPr/>
          <p:nvPr/>
        </p:nvSpPr>
        <p:spPr>
          <a:xfrm>
            <a:off x="7239000" y="1219200"/>
            <a:ext cx="3048000" cy="9144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algn="ctr" eaLnBrk="1" hangingPunct="1"/>
            <a:r>
              <a:rPr lang="en-US" altLang="en-US" sz="2800" dirty="0">
                <a:latin typeface="Arial" panose="020B0604020202020204" pitchFamily="34" charset="0"/>
              </a:rPr>
              <a:t> Rừng cận nhiệt trên núi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55" name="Rectangle 107"/>
          <p:cNvSpPr/>
          <p:nvPr/>
        </p:nvSpPr>
        <p:spPr>
          <a:xfrm>
            <a:off x="7391400" y="2209800"/>
            <a:ext cx="3352800" cy="838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algn="ctr"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Rừng hỗn giao ôn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marL="342900" indent="-342900" algn="ctr"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đới trên núi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57" name="Rectangle 109"/>
          <p:cNvSpPr/>
          <p:nvPr/>
        </p:nvSpPr>
        <p:spPr>
          <a:xfrm>
            <a:off x="7391400" y="3048000"/>
            <a:ext cx="28194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algn="ctr"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 Rừng lá kim 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marL="342900" indent="-342900" algn="ctr"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ôn đới núi cao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60" name="Rectangle 112"/>
          <p:cNvSpPr/>
          <p:nvPr/>
        </p:nvSpPr>
        <p:spPr>
          <a:xfrm>
            <a:off x="7239000" y="3886200"/>
            <a:ext cx="31242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1" hangingPunct="1"/>
            <a:r>
              <a:rPr lang="en-US" altLang="en-US" sz="2800" dirty="0">
                <a:latin typeface="Arial" panose="020B0604020202020204" pitchFamily="34" charset="0"/>
              </a:rPr>
              <a:t> Đồng cỏ núi cao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61" name="Rectangle 113"/>
          <p:cNvSpPr/>
          <p:nvPr/>
        </p:nvSpPr>
        <p:spPr>
          <a:xfrm>
            <a:off x="7239000" y="4648200"/>
            <a:ext cx="27432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1" hangingPunct="1"/>
            <a:r>
              <a:rPr lang="en-US" altLang="en-US" sz="2800" dirty="0">
                <a:latin typeface="Arial" panose="020B0604020202020204" pitchFamily="34" charset="0"/>
              </a:rPr>
              <a:t> Tuyết vĩnh cửu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62" name="Rectangle 114"/>
          <p:cNvSpPr/>
          <p:nvPr/>
        </p:nvSpPr>
        <p:spPr>
          <a:xfrm>
            <a:off x="3657600" y="5562600"/>
            <a:ext cx="7010400" cy="990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Đới nóng có v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đai rừng rậm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tầng thực vật ở đới nóng nằm cao hơn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7763" name="Rectangle 115"/>
          <p:cNvSpPr/>
          <p:nvPr/>
        </p:nvSpPr>
        <p:spPr>
          <a:xfrm>
            <a:off x="1828800" y="685800"/>
            <a:ext cx="1493838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200-900</a:t>
            </a:r>
            <a:endParaRPr lang="en-US" altLang="en-US" sz="28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7764" name="Rectangle 116"/>
          <p:cNvSpPr/>
          <p:nvPr/>
        </p:nvSpPr>
        <p:spPr>
          <a:xfrm>
            <a:off x="1828800" y="1524000"/>
            <a:ext cx="1692275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900-1600</a:t>
            </a:r>
            <a:endParaRPr lang="en-US" altLang="en-US" sz="28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7765" name="Rectangle 117"/>
          <p:cNvSpPr/>
          <p:nvPr/>
        </p:nvSpPr>
        <p:spPr>
          <a:xfrm>
            <a:off x="1676400" y="2362200"/>
            <a:ext cx="1890713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1600-3000</a:t>
            </a:r>
            <a:endParaRPr lang="en-US" altLang="en-US" sz="28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7766" name="Rectangle 118"/>
          <p:cNvSpPr/>
          <p:nvPr/>
        </p:nvSpPr>
        <p:spPr>
          <a:xfrm>
            <a:off x="1524000" y="3200400"/>
            <a:ext cx="1989138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 3000-4500</a:t>
            </a:r>
            <a:endParaRPr lang="en-US" altLang="en-US" sz="28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7767" name="Rectangle 119"/>
          <p:cNvSpPr/>
          <p:nvPr/>
        </p:nvSpPr>
        <p:spPr>
          <a:xfrm>
            <a:off x="1524000" y="3976688"/>
            <a:ext cx="1989138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 4500-5500</a:t>
            </a:r>
            <a:endParaRPr lang="en-US" altLang="en-US" sz="28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7768" name="Rectangle 120"/>
          <p:cNvSpPr/>
          <p:nvPr/>
        </p:nvSpPr>
        <p:spPr>
          <a:xfrm>
            <a:off x="1828800" y="4738688"/>
            <a:ext cx="1284288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&gt;</a:t>
            </a:r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5500</a:t>
            </a:r>
            <a:endParaRPr lang="en-US" altLang="en-US" sz="2800" b="1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9875" y="5608638"/>
            <a:ext cx="2132013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khác nhau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7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7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7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7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7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7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7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7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7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77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77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77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77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77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77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77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7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7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27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27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27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277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277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277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27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27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27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277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27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27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277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277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277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80"/>
                                        <p:tgtEl>
                                          <p:spTgt spid="277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80"/>
                                        <p:tgtEl>
                                          <p:spTgt spid="277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80"/>
                                        <p:tgtEl>
                                          <p:spTgt spid="277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80"/>
                                        <p:tgtEl>
                                          <p:spTgt spid="277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80"/>
                                        <p:tgtEl>
                                          <p:spTgt spid="277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80"/>
                                        <p:tgtEl>
                                          <p:spTgt spid="277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7" dur="80"/>
                                        <p:tgtEl>
                                          <p:spTgt spid="277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8" dur="80"/>
                                        <p:tgtEl>
                                          <p:spTgt spid="277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80"/>
                                        <p:tgtEl>
                                          <p:spTgt spid="277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277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277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277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1" dur="80"/>
                                        <p:tgtEl>
                                          <p:spTgt spid="277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2" dur="80"/>
                                        <p:tgtEl>
                                          <p:spTgt spid="277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80"/>
                                        <p:tgtEl>
                                          <p:spTgt spid="277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40" grpId="0"/>
      <p:bldP spid="27742" grpId="0"/>
      <p:bldP spid="27744" grpId="0"/>
      <p:bldP spid="27746" grpId="0"/>
      <p:bldP spid="27749" grpId="0"/>
      <p:bldP spid="27750" grpId="0"/>
      <p:bldP spid="27751" grpId="0"/>
      <p:bldP spid="27753" grpId="0"/>
      <p:bldP spid="27755" grpId="0"/>
      <p:bldP spid="27757" grpId="0"/>
      <p:bldP spid="27760" grpId="0"/>
      <p:bldP spid="27761" grpId="0"/>
      <p:bldP spid="27762" grpId="0"/>
      <p:bldP spid="27763" grpId="0"/>
      <p:bldP spid="27764" grpId="0"/>
      <p:bldP spid="27765" grpId="0"/>
      <p:bldP spid="27766" grpId="0"/>
      <p:bldP spid="27767" grpId="0"/>
      <p:bldP spid="27768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3A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4578350" y="457200"/>
            <a:ext cx="3268663" cy="1062038"/>
          </a:xfrm>
          <a:prstGeom prst="rect">
            <a:avLst/>
          </a:prstGeom>
          <a:noFill/>
          <a:ln>
            <a:noFill/>
          </a:ln>
          <a:effectLst/>
        </p:spPr>
        <p:txBody>
          <a:bodyPr lIns="68571" tIns="34285" rIns="68571" bIns="34285" anchor="ctr"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355" indent="-17335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955" indent="-16383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555" indent="-16383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155" indent="-17335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6000" b="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Trò chơi</a:t>
            </a:r>
            <a:endParaRPr lang="zh-CN" altLang="en-US" sz="6000" b="0" dirty="0">
              <a:solidFill>
                <a:schemeClr val="bg1"/>
              </a:solidFill>
              <a:latin typeface="Tahoma" panose="020B0604030504040204" pitchFamily="34" charset="0"/>
              <a:ea typeface="Microsoft YaHei" panose="020B0503020204020204" charset="-122"/>
            </a:endParaRPr>
          </a:p>
        </p:txBody>
      </p:sp>
      <p:pic>
        <p:nvPicPr>
          <p:cNvPr id="40963" name="Picture 3" descr="E:\0000000我图PPT\03.20\亲子乐园\3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2413" y="1981200"/>
            <a:ext cx="9145587" cy="533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 descr="E:\0000000我图PPT\00001PNG素材\儿童卡通\646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1528763"/>
            <a:ext cx="2354263" cy="5634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5" descr="E:\0000000我图PPT\00001PNG素材\儿童卡通\卡通人物.png"/>
          <p:cNvPicPr>
            <a:picLocks noChangeAspect="1"/>
          </p:cNvPicPr>
          <p:nvPr/>
        </p:nvPicPr>
        <p:blipFill>
          <a:blip r:embed="rId3"/>
          <a:srcRect l="59431" t="-2573" r="-2084" b="58435"/>
          <a:stretch>
            <a:fillRect/>
          </a:stretch>
        </p:blipFill>
        <p:spPr>
          <a:xfrm>
            <a:off x="1295400" y="-153987"/>
            <a:ext cx="2076450" cy="313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9" descr="E:\0000000我图PPT\00001PNG素材\儿童卡通\t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388" y="4391025"/>
            <a:ext cx="2355850" cy="2109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7" name="Rectangle 1"/>
          <p:cNvSpPr/>
          <p:nvPr/>
        </p:nvSpPr>
        <p:spPr>
          <a:xfrm>
            <a:off x="3429000" y="1600200"/>
            <a:ext cx="6172200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Mở các mảnh ghép đoán nội dung   hình nền.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Trả lời đúng một câu hỏi được mở một mảnh ghép (tùy chọn)</a:t>
            </a:r>
            <a:r>
              <a:rPr lang="en-US" alt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FF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000">
    <p:push dir="u"/>
    <p:sndAc>
      <p:stSnd>
        <p:snd r:embed="rId5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6" name="Rectangle 26"/>
          <p:cNvSpPr/>
          <p:nvPr/>
        </p:nvSpPr>
        <p:spPr>
          <a:xfrm>
            <a:off x="1798638" y="4691063"/>
            <a:ext cx="23622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Rừng rậm</a:t>
            </a:r>
            <a:endParaRPr lang="en-US" altLang="en-US" sz="2800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43011" name="Picture 2" descr="C:\Users\Administrator\Desktop\canh-dep-sapa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29713" cy="678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9" name="Freeform 9"/>
          <p:cNvSpPr/>
          <p:nvPr/>
        </p:nvSpPr>
        <p:spPr>
          <a:xfrm>
            <a:off x="1524000" y="0"/>
            <a:ext cx="2819400" cy="3352800"/>
          </a:xfrm>
          <a:custGeom>
            <a:avLst/>
            <a:gdLst>
              <a:gd name="txL" fmla="*/ 0 w 1776"/>
              <a:gd name="txT" fmla="*/ 0 h 2112"/>
              <a:gd name="txR" fmla="*/ 1776 w 1776"/>
              <a:gd name="txB" fmla="*/ 2112 h 2112"/>
            </a:gdLst>
            <a:ahLst/>
            <a:cxnLst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</a:cxnLst>
            <a:rect l="txL" t="txT" r="txR" b="txB"/>
            <a:pathLst>
              <a:path w="1776" h="2112">
                <a:moveTo>
                  <a:pt x="0" y="0"/>
                </a:moveTo>
                <a:lnTo>
                  <a:pt x="1392" y="0"/>
                </a:lnTo>
                <a:lnTo>
                  <a:pt x="1776" y="2112"/>
                </a:lnTo>
                <a:lnTo>
                  <a:pt x="0" y="2112"/>
                </a:lnTo>
                <a:lnTo>
                  <a:pt x="0" y="0"/>
                </a:lnTo>
                <a:close/>
              </a:path>
            </a:pathLst>
          </a:custGeom>
          <a:solidFill>
            <a:srgbClr val="FF0066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1210" name="Freeform 10"/>
          <p:cNvSpPr/>
          <p:nvPr/>
        </p:nvSpPr>
        <p:spPr>
          <a:xfrm>
            <a:off x="1531938" y="3308350"/>
            <a:ext cx="4648200" cy="3505200"/>
          </a:xfrm>
          <a:custGeom>
            <a:avLst/>
            <a:gdLst>
              <a:gd name="txL" fmla="*/ 0 w 2928"/>
              <a:gd name="txT" fmla="*/ 0 h 2208"/>
              <a:gd name="txR" fmla="*/ 2928 w 2928"/>
              <a:gd name="txB" fmla="*/ 2208 h 2208"/>
            </a:gdLst>
            <a:ahLst/>
            <a:cxnLst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</a:cxnLst>
            <a:rect l="txL" t="txT" r="txR" b="txB"/>
            <a:pathLst>
              <a:path w="2928" h="2208">
                <a:moveTo>
                  <a:pt x="0" y="0"/>
                </a:moveTo>
                <a:lnTo>
                  <a:pt x="1776" y="0"/>
                </a:lnTo>
                <a:lnTo>
                  <a:pt x="2496" y="672"/>
                </a:lnTo>
                <a:lnTo>
                  <a:pt x="2928" y="672"/>
                </a:lnTo>
                <a:lnTo>
                  <a:pt x="2928" y="2208"/>
                </a:lnTo>
                <a:lnTo>
                  <a:pt x="0" y="2208"/>
                </a:lnTo>
                <a:lnTo>
                  <a:pt x="0" y="0"/>
                </a:lnTo>
                <a:close/>
              </a:path>
            </a:pathLst>
          </a:custGeom>
          <a:solidFill>
            <a:srgbClr val="0066FF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1212" name="Freeform 12"/>
          <p:cNvSpPr/>
          <p:nvPr/>
        </p:nvSpPr>
        <p:spPr>
          <a:xfrm>
            <a:off x="3741738" y="-9525"/>
            <a:ext cx="2438400" cy="4419600"/>
          </a:xfrm>
          <a:custGeom>
            <a:avLst/>
            <a:gdLst>
              <a:gd name="txL" fmla="*/ 0 w 1536"/>
              <a:gd name="txT" fmla="*/ 0 h 2784"/>
              <a:gd name="txR" fmla="*/ 1536 w 1536"/>
              <a:gd name="txB" fmla="*/ 2784 h 2784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0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536" h="2784">
                <a:moveTo>
                  <a:pt x="1536" y="2784"/>
                </a:moveTo>
                <a:lnTo>
                  <a:pt x="1536" y="0"/>
                </a:lnTo>
                <a:lnTo>
                  <a:pt x="0" y="0"/>
                </a:lnTo>
                <a:lnTo>
                  <a:pt x="384" y="2112"/>
                </a:lnTo>
                <a:lnTo>
                  <a:pt x="1104" y="2784"/>
                </a:lnTo>
                <a:lnTo>
                  <a:pt x="1536" y="2784"/>
                </a:lnTo>
                <a:close/>
              </a:path>
            </a:pathLst>
          </a:custGeom>
          <a:solidFill>
            <a:srgbClr val="FFFF66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1213" name="Freeform 13"/>
          <p:cNvSpPr/>
          <p:nvPr/>
        </p:nvSpPr>
        <p:spPr>
          <a:xfrm>
            <a:off x="6196013" y="0"/>
            <a:ext cx="4495800" cy="4038600"/>
          </a:xfrm>
          <a:custGeom>
            <a:avLst/>
            <a:gdLst>
              <a:gd name="txL" fmla="*/ 0 w 2784"/>
              <a:gd name="txT" fmla="*/ 0 h 2544"/>
              <a:gd name="txR" fmla="*/ 2784 w 2784"/>
              <a:gd name="txB" fmla="*/ 2544 h 2544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0" y="0"/>
              </a:cxn>
              <a:cxn ang="0">
                <a:pos x="0" y="2147483646"/>
              </a:cxn>
            </a:cxnLst>
            <a:rect l="txL" t="txT" r="txR" b="txB"/>
            <a:pathLst>
              <a:path w="2784" h="2544">
                <a:moveTo>
                  <a:pt x="0" y="1392"/>
                </a:moveTo>
                <a:lnTo>
                  <a:pt x="1200" y="2544"/>
                </a:lnTo>
                <a:lnTo>
                  <a:pt x="2784" y="1440"/>
                </a:lnTo>
                <a:lnTo>
                  <a:pt x="2784" y="0"/>
                </a:lnTo>
                <a:lnTo>
                  <a:pt x="0" y="0"/>
                </a:lnTo>
                <a:lnTo>
                  <a:pt x="0" y="1392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1214" name="Freeform 14"/>
          <p:cNvSpPr/>
          <p:nvPr/>
        </p:nvSpPr>
        <p:spPr>
          <a:xfrm>
            <a:off x="6203950" y="2119313"/>
            <a:ext cx="1905000" cy="4724400"/>
          </a:xfrm>
          <a:custGeom>
            <a:avLst/>
            <a:gdLst>
              <a:gd name="txL" fmla="*/ 0 w 1200"/>
              <a:gd name="txT" fmla="*/ 0 h 2976"/>
              <a:gd name="txR" fmla="*/ 1200 w 1200"/>
              <a:gd name="txB" fmla="*/ 2976 h 2976"/>
            </a:gdLst>
            <a:ahLst/>
            <a:cxnLst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0" y="2147483646"/>
              </a:cxn>
            </a:cxnLst>
            <a:rect l="txL" t="txT" r="txR" b="txB"/>
            <a:pathLst>
              <a:path w="1200" h="2976">
                <a:moveTo>
                  <a:pt x="0" y="1200"/>
                </a:moveTo>
                <a:lnTo>
                  <a:pt x="0" y="48"/>
                </a:lnTo>
                <a:lnTo>
                  <a:pt x="1200" y="1200"/>
                </a:lnTo>
                <a:lnTo>
                  <a:pt x="0" y="2976"/>
                </a:lnTo>
                <a:lnTo>
                  <a:pt x="0" y="0"/>
                </a:lnTo>
                <a:lnTo>
                  <a:pt x="0" y="1200"/>
                </a:lnTo>
                <a:close/>
              </a:path>
            </a:pathLst>
          </a:custGeom>
          <a:solidFill>
            <a:srgbClr val="00FF00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1216" name="Freeform 16"/>
          <p:cNvSpPr/>
          <p:nvPr/>
        </p:nvSpPr>
        <p:spPr>
          <a:xfrm>
            <a:off x="6196013" y="2200275"/>
            <a:ext cx="4495800" cy="4702175"/>
          </a:xfrm>
          <a:custGeom>
            <a:avLst/>
            <a:gdLst>
              <a:gd name="txL" fmla="*/ 0 w 2832"/>
              <a:gd name="txT" fmla="*/ 0 h 2928"/>
              <a:gd name="txR" fmla="*/ 2832 w 2832"/>
              <a:gd name="txB" fmla="*/ 2928 h 2928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</a:cxnLst>
            <a:rect l="txL" t="txT" r="txR" b="txB"/>
            <a:pathLst>
              <a:path w="2832" h="2928">
                <a:moveTo>
                  <a:pt x="0" y="2928"/>
                </a:moveTo>
                <a:lnTo>
                  <a:pt x="1200" y="1152"/>
                </a:lnTo>
                <a:lnTo>
                  <a:pt x="2832" y="0"/>
                </a:lnTo>
                <a:lnTo>
                  <a:pt x="2832" y="2928"/>
                </a:lnTo>
                <a:lnTo>
                  <a:pt x="0" y="2928"/>
                </a:lnTo>
                <a:close/>
              </a:path>
            </a:pathLst>
          </a:custGeom>
          <a:solidFill>
            <a:srgbClr val="9900CC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1228" name="Rectangle 28"/>
          <p:cNvSpPr/>
          <p:nvPr/>
        </p:nvSpPr>
        <p:spPr>
          <a:xfrm>
            <a:off x="5083175" y="3294063"/>
            <a:ext cx="23622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Cư trú</a:t>
            </a:r>
            <a:endParaRPr lang="en-US" altLang="en-US" sz="2800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51218" name="Rectangle 18"/>
          <p:cNvSpPr/>
          <p:nvPr/>
        </p:nvSpPr>
        <p:spPr>
          <a:xfrm>
            <a:off x="1487488" y="2219325"/>
            <a:ext cx="91440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</a:rPr>
              <a:t>Câu 1: Cứ lên cao 100m nhiệt độ giảm bao nhiêu</a:t>
            </a:r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°C?</a:t>
            </a:r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</a:rPr>
              <a:t> </a:t>
            </a:r>
            <a:endParaRPr lang="en-US" altLang="en-US" sz="2800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51219" name="Rectangle 19"/>
          <p:cNvSpPr/>
          <p:nvPr/>
        </p:nvSpPr>
        <p:spPr>
          <a:xfrm>
            <a:off x="5037138" y="3294063"/>
            <a:ext cx="22860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0,6</a:t>
            </a:r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altLang="en-US" sz="2800" dirty="0">
              <a:solidFill>
                <a:srgbClr val="FF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20" name="Rectangle 20"/>
          <p:cNvSpPr/>
          <p:nvPr/>
        </p:nvSpPr>
        <p:spPr>
          <a:xfrm>
            <a:off x="1524000" y="2219325"/>
            <a:ext cx="91440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</a:rPr>
              <a:t> Câu 2: Ở đới nóng từ 3000m trở lên sẽ có tuyết vĩnh cửu</a:t>
            </a:r>
            <a:endParaRPr lang="en-US" altLang="en-US" sz="2800" dirty="0">
              <a:solidFill>
                <a:srgbClr val="0066FF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</a:rPr>
              <a:t>Theo em  Đúng hay Sai?</a:t>
            </a:r>
            <a:endParaRPr lang="en-US" altLang="en-US" sz="2800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51221" name="Rectangle 21"/>
          <p:cNvSpPr/>
          <p:nvPr/>
        </p:nvSpPr>
        <p:spPr>
          <a:xfrm>
            <a:off x="5091113" y="3294063"/>
            <a:ext cx="22098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Sai</a:t>
            </a:r>
            <a:endParaRPr lang="en-US" altLang="en-US" sz="2800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51222" name="Rectangle 22"/>
          <p:cNvSpPr/>
          <p:nvPr/>
        </p:nvSpPr>
        <p:spPr>
          <a:xfrm>
            <a:off x="1528763" y="2219325"/>
            <a:ext cx="91440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</a:rPr>
              <a:t>Câu 3: Thực vật ở sườn núi thay đổi theo…….</a:t>
            </a:r>
            <a:endParaRPr lang="en-US" altLang="en-US" sz="2800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51223" name="Rectangle 23"/>
          <p:cNvSpPr/>
          <p:nvPr/>
        </p:nvSpPr>
        <p:spPr>
          <a:xfrm>
            <a:off x="3962400" y="3276600"/>
            <a:ext cx="54102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Độ cao và hướng của sườn núi</a:t>
            </a:r>
            <a:r>
              <a:rPr lang="en-US" altLang="en-US" sz="2800" dirty="0">
                <a:solidFill>
                  <a:srgbClr val="9900CC"/>
                </a:solidFill>
                <a:latin typeface="Arial" panose="020B0604020202020204" pitchFamily="34" charset="0"/>
              </a:rPr>
              <a:t> </a:t>
            </a:r>
            <a:endParaRPr lang="en-US" altLang="en-US" sz="2800" dirty="0">
              <a:solidFill>
                <a:srgbClr val="9900CC"/>
              </a:solidFill>
              <a:latin typeface="Arial" panose="020B0604020202020204" pitchFamily="34" charset="0"/>
            </a:endParaRPr>
          </a:p>
        </p:txBody>
      </p:sp>
      <p:sp>
        <p:nvSpPr>
          <p:cNvPr id="51225" name="Rectangle 25"/>
          <p:cNvSpPr/>
          <p:nvPr/>
        </p:nvSpPr>
        <p:spPr>
          <a:xfrm>
            <a:off x="1547813" y="2200275"/>
            <a:ext cx="91440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</a:rPr>
              <a:t> Câu 4: Một vành đai thực vật chỉ có ở đới nóng?</a:t>
            </a:r>
            <a:endParaRPr lang="en-US" altLang="en-US" sz="2800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51227" name="Rectangle 27"/>
          <p:cNvSpPr/>
          <p:nvPr/>
        </p:nvSpPr>
        <p:spPr>
          <a:xfrm>
            <a:off x="1541463" y="2143125"/>
            <a:ext cx="9144000" cy="838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</a:rPr>
              <a:t> Câu 5: Vùng núi là nơi………của các dân tộc ít người.</a:t>
            </a:r>
            <a:endParaRPr lang="en-US" altLang="en-US" sz="2800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51229" name="Rectangle 29"/>
          <p:cNvSpPr/>
          <p:nvPr/>
        </p:nvSpPr>
        <p:spPr>
          <a:xfrm>
            <a:off x="1547813" y="2200275"/>
            <a:ext cx="91440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0066FF"/>
                </a:solidFill>
                <a:latin typeface="Arial" panose="020B0604020202020204" pitchFamily="34" charset="0"/>
              </a:rPr>
              <a:t> Câu 6: Vì sao ở vùng núi lại thưa dân?</a:t>
            </a:r>
            <a:endParaRPr lang="en-US" altLang="en-US" sz="2800" dirty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51230" name="Rectangle 30"/>
          <p:cNvSpPr/>
          <p:nvPr/>
        </p:nvSpPr>
        <p:spPr>
          <a:xfrm>
            <a:off x="3962400" y="3306763"/>
            <a:ext cx="54102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Do độ dốc lớn, đi lại khó khăn</a:t>
            </a:r>
            <a:r>
              <a:rPr lang="en-US" altLang="en-US" sz="2800" dirty="0">
                <a:solidFill>
                  <a:srgbClr val="9900CC"/>
                </a:solidFill>
                <a:latin typeface="Arial" panose="020B0604020202020204" pitchFamily="34" charset="0"/>
              </a:rPr>
              <a:t> </a:t>
            </a:r>
            <a:endParaRPr lang="en-US" altLang="en-US" sz="2800" dirty="0">
              <a:solidFill>
                <a:srgbClr val="9900CC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6"/>
          <p:cNvSpPr/>
          <p:nvPr/>
        </p:nvSpPr>
        <p:spPr>
          <a:xfrm>
            <a:off x="5014913" y="3295650"/>
            <a:ext cx="23622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Rừng rậm</a:t>
            </a:r>
            <a:endParaRPr lang="en-US" altLang="en-US" sz="2800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8" dur="5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1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1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5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1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1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1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1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1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5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1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6"/>
                  </p:tgtEl>
                </p:cond>
              </p:nextCondLst>
            </p:seq>
          </p:childTnLst>
        </p:cTn>
      </p:par>
    </p:tnLst>
    <p:bldLst>
      <p:bldP spid="51226" grpId="0" animBg="1"/>
      <p:bldP spid="51228" grpId="0" animBg="1"/>
      <p:bldP spid="51228" grpId="1" animBg="1"/>
      <p:bldP spid="51218" grpId="0" animBg="1"/>
      <p:bldP spid="51218" grpId="1" animBg="1"/>
      <p:bldP spid="51218" grpId="2" animBg="1"/>
      <p:bldP spid="51219" grpId="0" animBg="1"/>
      <p:bldP spid="51219" grpId="1" animBg="1"/>
      <p:bldP spid="51220" grpId="0" animBg="1"/>
      <p:bldP spid="51220" grpId="1" animBg="1"/>
      <p:bldP spid="51221" grpId="0" animBg="1"/>
      <p:bldP spid="51221" grpId="1" animBg="1"/>
      <p:bldP spid="51222" grpId="0" animBg="1"/>
      <p:bldP spid="51222" grpId="1" animBg="1"/>
      <p:bldP spid="51223" grpId="0" animBg="1"/>
      <p:bldP spid="51223" grpId="1" animBg="1"/>
      <p:bldP spid="51225" grpId="0" animBg="1"/>
      <p:bldP spid="51225" grpId="1" animBg="1"/>
      <p:bldP spid="51227" grpId="0" animBg="1"/>
      <p:bldP spid="51227" grpId="1" animBg="1"/>
      <p:bldP spid="51229" grpId="0" animBg="1"/>
      <p:bldP spid="51229" grpId="1" animBg="1"/>
      <p:bldP spid="51230" grpId="0" animBg="1"/>
      <p:bldP spid="51230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 descr="C:\Users\ADMIN\Desktop\Giai cuu dai duong 2\underwater-vector-backgroun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-752475"/>
            <a:ext cx="9144000" cy="814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 descr="C:\Users\ADMIN\Desktop\Giai cuu dai duong 2\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588" y="4070350"/>
            <a:ext cx="1268412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ounded Rectangle 27"/>
          <p:cNvSpPr/>
          <p:nvPr/>
        </p:nvSpPr>
        <p:spPr>
          <a:xfrm>
            <a:off x="1655763" y="27432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Ôn hòa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343400"/>
            <a:ext cx="720725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ounded Rectangle 32"/>
          <p:cNvSpPr/>
          <p:nvPr/>
        </p:nvSpPr>
        <p:spPr>
          <a:xfrm>
            <a:off x="3800475" y="2759075"/>
            <a:ext cx="207327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 Thay đổi theo mùa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88" y="3687763"/>
            <a:ext cx="1938337" cy="2586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5" descr="C:\Users\ADMIN\Desktop\Giai cuu dai duong 2\3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200" y="4737100"/>
            <a:ext cx="1122363" cy="2146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6" descr="C:\Users\ADMIN\Desktop\Giai cuu dai duong 2\Luo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-2870200"/>
            <a:ext cx="6400800" cy="1076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Rounded Rectangle 37"/>
          <p:cNvSpPr/>
          <p:nvPr/>
        </p:nvSpPr>
        <p:spPr>
          <a:xfrm>
            <a:off x="8437563" y="2743200"/>
            <a:ext cx="215423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Thất thường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2759075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Vô cùng khắc nghiệt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0682" y="348418"/>
            <a:ext cx="6019800" cy="1099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733800" y="460375"/>
            <a:ext cx="54864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800" dirty="0">
                <a:solidFill>
                  <a:srgbClr val="0033CC"/>
                </a:solidFill>
                <a:latin typeface="Arial" panose="020B0604020202020204" pitchFamily="34" charset="0"/>
              </a:rPr>
              <a:t>Đặc điểm nổi bật của khí hậu 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2800" dirty="0">
                <a:solidFill>
                  <a:srgbClr val="0033CC"/>
                </a:solidFill>
                <a:latin typeface="Arial" panose="020B0604020202020204" pitchFamily="34" charset="0"/>
              </a:rPr>
              <a:t>đới lạnh là: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pic>
        <p:nvPicPr>
          <p:cNvPr id="10254" name="Picture 2" descr="C:\Users\ADMIN\Desktop\Phan Thi Do Uyen\Giai cuu dai duong\Picture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2600" y="5359400"/>
            <a:ext cx="1362075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9BBC3051.wav">
            <a:hlinkClick r:id="" action="ppaction://media"/>
          </p:cNvPr>
          <p:cNvPicPr>
            <a:picLocks noChangeAspect="1"/>
          </p:cNvPicPr>
          <p:nvPr>
            <a:wavAudioFile r:embed="rId9" name="9BBC1443.wav"/>
          </p:nvPr>
        </p:nvPicPr>
        <p:blipFill>
          <a:blip r:embed="rId10"/>
          <a:stretch>
            <a:fillRect/>
          </a:stretch>
        </p:blipFill>
        <p:spPr>
          <a:xfrm>
            <a:off x="12954000" y="3857625"/>
            <a:ext cx="609600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6" name="Picture 2" descr="C:\Users\ADMIN\Desktop\Doremon cau ca ( trac nghiem )\Picture1 (2)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9788" y="736600"/>
            <a:ext cx="785812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times up"/>
          <p:cNvGrpSpPr/>
          <p:nvPr/>
        </p:nvGrpSpPr>
        <p:grpSpPr>
          <a:xfrm>
            <a:off x="2112044" y="177801"/>
            <a:ext cx="757084" cy="500086"/>
            <a:chOff x="2989747" y="438150"/>
            <a:chExt cx="1572029" cy="683752"/>
          </a:xfrm>
          <a:solidFill>
            <a:srgbClr val="9900CC"/>
          </a:solidFill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 descr="C:\Users\ADMIN\Desktop\Picture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2813" y="960438"/>
            <a:ext cx="639762" cy="8524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9" name="Group 20"/>
          <p:cNvGrpSpPr/>
          <p:nvPr/>
        </p:nvGrpSpPr>
        <p:grpSpPr>
          <a:xfrm>
            <a:off x="2457450" y="944563"/>
            <a:ext cx="90488" cy="101600"/>
            <a:chOff x="2455863" y="2411803"/>
            <a:chExt cx="566738" cy="566738"/>
          </a:xfrm>
        </p:grpSpPr>
        <p:sp>
          <p:nvSpPr>
            <p:cNvPr id="1028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8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8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8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8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260" name="Group 26"/>
          <p:cNvGrpSpPr/>
          <p:nvPr/>
        </p:nvGrpSpPr>
        <p:grpSpPr>
          <a:xfrm>
            <a:off x="2459038" y="1681163"/>
            <a:ext cx="90487" cy="101600"/>
            <a:chOff x="2455863" y="2411803"/>
            <a:chExt cx="566738" cy="566738"/>
          </a:xfrm>
        </p:grpSpPr>
        <p:sp>
          <p:nvSpPr>
            <p:cNvPr id="1027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7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7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7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7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261" name="Group 43"/>
          <p:cNvGrpSpPr/>
          <p:nvPr/>
        </p:nvGrpSpPr>
        <p:grpSpPr>
          <a:xfrm>
            <a:off x="2755900" y="1335088"/>
            <a:ext cx="90488" cy="103187"/>
            <a:chOff x="2455863" y="2411803"/>
            <a:chExt cx="566738" cy="566738"/>
          </a:xfrm>
        </p:grpSpPr>
        <p:sp>
          <p:nvSpPr>
            <p:cNvPr id="1027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7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7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7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7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262" name="Group 49"/>
          <p:cNvGrpSpPr/>
          <p:nvPr/>
        </p:nvGrpSpPr>
        <p:grpSpPr>
          <a:xfrm>
            <a:off x="2185988" y="1368425"/>
            <a:ext cx="90487" cy="103188"/>
            <a:chOff x="2455863" y="2411803"/>
            <a:chExt cx="566738" cy="566738"/>
          </a:xfrm>
        </p:grpSpPr>
        <p:sp>
          <p:nvSpPr>
            <p:cNvPr id="1026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6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6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6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26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263" name="Oval 107"/>
          <p:cNvSpPr/>
          <p:nvPr/>
        </p:nvSpPr>
        <p:spPr>
          <a:xfrm>
            <a:off x="2468563" y="1331913"/>
            <a:ext cx="68262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5181600" y="272732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22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" y="4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1" name="Rectangle 3"/>
          <p:cNvSpPr>
            <a:spLocks noGrp="1"/>
          </p:cNvSpPr>
          <p:nvPr>
            <p:ph idx="1"/>
          </p:nvPr>
        </p:nvSpPr>
        <p:spPr>
          <a:xfrm>
            <a:off x="1905000" y="1981200"/>
            <a:ext cx="8229600" cy="2667000"/>
          </a:xfrm>
        </p:spPr>
        <p:txBody>
          <a:bodyPr vert="horz" wrap="square" lIns="91440" tIns="45720" rIns="91440" bIns="45720" anchor="t" anchorCtr="0"/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990099"/>
                </a:solidFill>
              </a:rPr>
              <a:t>   </a:t>
            </a:r>
            <a:r>
              <a:rPr lang="en-US" altLang="en-US" sz="3600" dirty="0">
                <a:solidFill>
                  <a:srgbClr val="990099"/>
                </a:solidFill>
              </a:rPr>
              <a:t> - </a:t>
            </a: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</a:t>
            </a: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l</a:t>
            </a: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tập trong Tập bản đồ</a:t>
            </a:r>
            <a:endParaRPr lang="en-US" altLang="en-US" sz="36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Học sinh tự học b</a:t>
            </a: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24.</a:t>
            </a:r>
            <a:endParaRPr lang="en-US" altLang="en-US" sz="36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Chuẩn bị ôn tập</a:t>
            </a:r>
            <a:endParaRPr lang="en-US" altLang="en-US" sz="3600" dirty="0">
              <a:solidFill>
                <a:srgbClr val="99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895" name="Rectangle 7"/>
          <p:cNvSpPr/>
          <p:nvPr/>
        </p:nvSpPr>
        <p:spPr>
          <a:xfrm>
            <a:off x="4278313" y="590550"/>
            <a:ext cx="4179887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4000" dirty="0">
                <a:solidFill>
                  <a:srgbClr val="0033CC"/>
                </a:solidFill>
                <a:latin typeface="Arial" panose="020B0604020202020204" pitchFamily="34" charset="0"/>
              </a:rPr>
              <a:t>BÀI TẬP VỀ NHÀ</a:t>
            </a:r>
            <a:endParaRPr lang="en-US" altLang="en-US" sz="40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7891">
                                            <p:txEl>
                                              <p:charRg st="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7891">
                                            <p:txEl>
                                              <p:charRg st="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7891">
                                            <p:txEl>
                                              <p:charRg st="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44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7891">
                                            <p:txEl>
                                              <p:charRg st="44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7891">
                                            <p:txEl>
                                              <p:charRg st="44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7891">
                                            <p:txEl>
                                              <p:charRg st="44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65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7891">
                                            <p:txEl>
                                              <p:charRg st="65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7891">
                                            <p:txEl>
                                              <p:charRg st="65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7891">
                                            <p:txEl>
                                              <p:charRg st="65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 descr="C:\Users\ADMIN\Desktop\Giai cuu dai duong 2\cartoon__underwater_background_by_slaterdies-d71ppab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 descr="C:\Users\ADMIN\Desktop\Giai cuu dai duong 2\5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5678">
            <a:off x="6800850" y="3543300"/>
            <a:ext cx="2414588" cy="334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4" descr="C:\Users\ADMIN\Desktop\Giai cuu dai duong 2\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169" flipH="1">
            <a:off x="2024063" y="2824163"/>
            <a:ext cx="3444875" cy="428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 descr="C:\Users\ADMIN\Desktop\Giai cuu dai duong 2\luoi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407624" flipH="1">
            <a:off x="6235700" y="1509713"/>
            <a:ext cx="4151313" cy="6919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ounded Rectangle 16"/>
          <p:cNvSpPr/>
          <p:nvPr/>
        </p:nvSpPr>
        <p:spPr>
          <a:xfrm>
            <a:off x="6096000" y="2543175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 Hải cẩu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35400" y="2540000"/>
            <a:ext cx="207486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B.Tuần lộc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229600" y="2555875"/>
            <a:ext cx="22860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Chim cánh cụt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79563" y="2514600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Voi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6100" y="177800"/>
            <a:ext cx="6019800" cy="1259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233738" y="304800"/>
            <a:ext cx="5872162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800" dirty="0">
                <a:solidFill>
                  <a:srgbClr val="0033CC"/>
                </a:solidFill>
                <a:latin typeface="Arial" panose="020B0604020202020204" pitchFamily="34" charset="0"/>
              </a:rPr>
              <a:t>Loài động vật nào sau đây không sống ở đới lạnh?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pic>
        <p:nvPicPr>
          <p:cNvPr id="11276" name="Picture 2" descr="C:\Users\ADMIN\Desktop\Phan Thi Do Uyen\Giai cuu dai duong\Picture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600" y="5116513"/>
            <a:ext cx="1362075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9BBC3098.wav">
            <a:hlinkClick r:id="" action="ppaction://media"/>
          </p:cNvPr>
          <p:cNvPicPr>
            <a:picLocks noChangeAspect="1"/>
          </p:cNvPicPr>
          <p:nvPr>
            <a:wavAudioFile r:embed="rId7" name="9BBC1443.wav"/>
          </p:nvPr>
        </p:nvPicPr>
        <p:blipFill>
          <a:blip r:embed="rId8"/>
          <a:stretch>
            <a:fillRect/>
          </a:stretch>
        </p:blipFill>
        <p:spPr>
          <a:xfrm>
            <a:off x="12954000" y="3857625"/>
            <a:ext cx="609600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8" name="Picture 2" descr="C:\Users\ADMIN\Desktop\Doremon cau ca ( trac nghiem )\Picture1 (2)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788" y="736600"/>
            <a:ext cx="785812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times up"/>
          <p:cNvGrpSpPr/>
          <p:nvPr/>
        </p:nvGrpSpPr>
        <p:grpSpPr>
          <a:xfrm>
            <a:off x="2112044" y="177801"/>
            <a:ext cx="757084" cy="500086"/>
            <a:chOff x="2989747" y="438150"/>
            <a:chExt cx="1572029" cy="683752"/>
          </a:xfrm>
          <a:solidFill>
            <a:srgbClr val="9900CC"/>
          </a:solidFill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813" y="960438"/>
            <a:ext cx="639762" cy="8524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24"/>
          <p:cNvGrpSpPr/>
          <p:nvPr/>
        </p:nvGrpSpPr>
        <p:grpSpPr>
          <a:xfrm>
            <a:off x="2457450" y="944563"/>
            <a:ext cx="90488" cy="101600"/>
            <a:chOff x="2455863" y="2411803"/>
            <a:chExt cx="566738" cy="566738"/>
          </a:xfrm>
        </p:grpSpPr>
        <p:sp>
          <p:nvSpPr>
            <p:cNvPr id="11302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03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304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1305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1306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282" name="Group 31"/>
          <p:cNvGrpSpPr/>
          <p:nvPr/>
        </p:nvGrpSpPr>
        <p:grpSpPr>
          <a:xfrm>
            <a:off x="2459038" y="1681163"/>
            <a:ext cx="90487" cy="101600"/>
            <a:chOff x="2455863" y="2411803"/>
            <a:chExt cx="566738" cy="566738"/>
          </a:xfrm>
        </p:grpSpPr>
        <p:sp>
          <p:nvSpPr>
            <p:cNvPr id="11297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298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299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1300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1301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283" name="Group 37"/>
          <p:cNvGrpSpPr/>
          <p:nvPr/>
        </p:nvGrpSpPr>
        <p:grpSpPr>
          <a:xfrm>
            <a:off x="2755900" y="1335088"/>
            <a:ext cx="90488" cy="103187"/>
            <a:chOff x="2455863" y="2411803"/>
            <a:chExt cx="566738" cy="566738"/>
          </a:xfrm>
        </p:grpSpPr>
        <p:sp>
          <p:nvSpPr>
            <p:cNvPr id="11292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293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294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1295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1296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284" name="Group 43"/>
          <p:cNvGrpSpPr/>
          <p:nvPr/>
        </p:nvGrpSpPr>
        <p:grpSpPr>
          <a:xfrm>
            <a:off x="2185988" y="1368425"/>
            <a:ext cx="90487" cy="103188"/>
            <a:chOff x="2455863" y="2411803"/>
            <a:chExt cx="566738" cy="566738"/>
          </a:xfrm>
        </p:grpSpPr>
        <p:sp>
          <p:nvSpPr>
            <p:cNvPr id="11287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288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289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1290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1291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1285" name="Oval 107"/>
          <p:cNvSpPr/>
          <p:nvPr/>
        </p:nvSpPr>
        <p:spPr>
          <a:xfrm>
            <a:off x="2468563" y="1331913"/>
            <a:ext cx="68262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4873625" y="2089150"/>
            <a:ext cx="2362200" cy="2074863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 descr="C:\Users\ADMIN\Desktop\Giai cuu dai duong 2\4742a38d613d97be6200f1154f11a25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28600"/>
            <a:ext cx="12192000" cy="833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3" descr="C:\Users\ADMIN\Desktop\Giai cuu dai duong 2\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232150"/>
            <a:ext cx="6056313" cy="365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6" descr="C:\Users\ADMIN\Desktop\Giai cuu dai duong 2\Luo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7000"/>
            <a:ext cx="10439400" cy="1076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Rounded Rectangle 23"/>
          <p:cNvSpPr/>
          <p:nvPr/>
        </p:nvSpPr>
        <p:spPr>
          <a:xfrm>
            <a:off x="1655763" y="24384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Lông dày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810000" y="2454275"/>
            <a:ext cx="207486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 Lông không thấm 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437563" y="2438400"/>
            <a:ext cx="215423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D. Mỡ dày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2454275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 Da thô cứng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089" y="-35775"/>
            <a:ext cx="6019800" cy="146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355975" y="22225"/>
            <a:ext cx="5867400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800" dirty="0">
                <a:solidFill>
                  <a:srgbClr val="0033CC"/>
                </a:solidFill>
                <a:latin typeface="Arial" panose="020B0604020202020204" pitchFamily="34" charset="0"/>
              </a:rPr>
              <a:t>Đâu không phải là đặc điểm thích nghi với giá rét của động vật vùng đới lạnh?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pic>
        <p:nvPicPr>
          <p:cNvPr id="12299" name="Picture 2" descr="C:\Users\ADMIN\Desktop\Phan Thi Do Uyen\Giai cuu dai duong\Picture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325" y="5219700"/>
            <a:ext cx="1362075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9BBC3129.wav">
            <a:hlinkClick r:id="" action="ppaction://media"/>
          </p:cNvPr>
          <p:cNvPicPr>
            <a:picLocks noChangeAspect="1"/>
          </p:cNvPicPr>
          <p:nvPr>
            <a:wavAudioFile r:embed="rId6" name="9BBC1443.wav"/>
          </p:nvPr>
        </p:nvPicPr>
        <p:blipFill>
          <a:blip r:embed="rId7"/>
          <a:stretch>
            <a:fillRect/>
          </a:stretch>
        </p:blipFill>
        <p:spPr>
          <a:xfrm>
            <a:off x="12954000" y="3857625"/>
            <a:ext cx="609600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" descr="C:\Users\ADMIN\Desktop\Doremon cau ca ( trac nghiem )\Picture1 (2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9788" y="736600"/>
            <a:ext cx="785812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times up"/>
          <p:cNvGrpSpPr/>
          <p:nvPr/>
        </p:nvGrpSpPr>
        <p:grpSpPr>
          <a:xfrm>
            <a:off x="2111375" y="177800"/>
            <a:ext cx="757238" cy="500063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1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1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17" name="Picture 3" descr="C:\Users\ADMIN\Desktop\Picture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2813" y="960438"/>
            <a:ext cx="639762" cy="8524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4" name="Group 17"/>
          <p:cNvGrpSpPr/>
          <p:nvPr/>
        </p:nvGrpSpPr>
        <p:grpSpPr>
          <a:xfrm>
            <a:off x="2457450" y="944563"/>
            <a:ext cx="90488" cy="101600"/>
            <a:chOff x="2455863" y="2411803"/>
            <a:chExt cx="566738" cy="566738"/>
          </a:xfrm>
        </p:grpSpPr>
        <p:sp>
          <p:nvSpPr>
            <p:cNvPr id="1232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32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32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32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32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305" name="Group 31"/>
          <p:cNvGrpSpPr/>
          <p:nvPr/>
        </p:nvGrpSpPr>
        <p:grpSpPr>
          <a:xfrm>
            <a:off x="2459038" y="1681163"/>
            <a:ext cx="90487" cy="101600"/>
            <a:chOff x="2455863" y="2411803"/>
            <a:chExt cx="566738" cy="566738"/>
          </a:xfrm>
        </p:grpSpPr>
        <p:sp>
          <p:nvSpPr>
            <p:cNvPr id="1232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32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32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32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32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306" name="Group 37"/>
          <p:cNvGrpSpPr/>
          <p:nvPr/>
        </p:nvGrpSpPr>
        <p:grpSpPr>
          <a:xfrm>
            <a:off x="2755900" y="1335088"/>
            <a:ext cx="90488" cy="103187"/>
            <a:chOff x="2455863" y="2411803"/>
            <a:chExt cx="566738" cy="566738"/>
          </a:xfrm>
        </p:grpSpPr>
        <p:sp>
          <p:nvSpPr>
            <p:cNvPr id="1231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31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31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31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31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307" name="Group 43"/>
          <p:cNvGrpSpPr/>
          <p:nvPr/>
        </p:nvGrpSpPr>
        <p:grpSpPr>
          <a:xfrm>
            <a:off x="2185988" y="1368425"/>
            <a:ext cx="90487" cy="103188"/>
            <a:chOff x="2455863" y="2411803"/>
            <a:chExt cx="566738" cy="566738"/>
          </a:xfrm>
        </p:grpSpPr>
        <p:sp>
          <p:nvSpPr>
            <p:cNvPr id="1231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31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31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31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31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2308" name="Oval 107"/>
          <p:cNvSpPr/>
          <p:nvPr/>
        </p:nvSpPr>
        <p:spPr>
          <a:xfrm>
            <a:off x="2468563" y="1331913"/>
            <a:ext cx="68262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4846638" y="2190750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14" descr="C:\Users\ADMIN\Desktop\Giai cuu dai duong 2\cartoon__underwater_background_by_slaterdies-d71ppab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-285750"/>
            <a:ext cx="12192000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6" descr="Hình ảnh có li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59481">
            <a:off x="7221538" y="4240213"/>
            <a:ext cx="2041525" cy="2151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13" descr="Kết quả hình ảnh cho dory carto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4140200"/>
            <a:ext cx="2598738" cy="206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6" descr="C:\Users\ADMIN\Desktop\Giai cuu dai duong 2\Luo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875" y="-1920875"/>
            <a:ext cx="6907213" cy="1076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2" descr="C:\Users\ADMIN\Desktop\Phan Thi Do Uyen\Giai cuu dai duong\Picture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375" y="5316538"/>
            <a:ext cx="1362075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9BBC3144.wav">
            <a:hlinkClick r:id="" action="ppaction://media"/>
          </p:cNvPr>
          <p:cNvPicPr>
            <a:picLocks noChangeAspect="1"/>
          </p:cNvPicPr>
          <p:nvPr>
            <a:wavAudioFile r:embed="rId6" name="9BBC1443.wav"/>
          </p:nvPr>
        </p:nvPicPr>
        <p:blipFill>
          <a:blip r:embed="rId7"/>
          <a:stretch>
            <a:fillRect/>
          </a:stretch>
        </p:blipFill>
        <p:spPr>
          <a:xfrm>
            <a:off x="12344400" y="8204200"/>
            <a:ext cx="609600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8987" y="152401"/>
            <a:ext cx="6498414" cy="1244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276600" y="265113"/>
            <a:ext cx="64008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800" dirty="0">
                <a:solidFill>
                  <a:srgbClr val="0033CC"/>
                </a:solidFill>
                <a:latin typeface="Arial" panose="020B0604020202020204" pitchFamily="34" charset="0"/>
              </a:rPr>
              <a:t>Nguyên nhân nào làm cho diện tích băng ở hai cực ngày càng bị thu hẹp?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752600" y="2209800"/>
            <a:ext cx="299243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Do con người dùng tàu phá băng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84875" y="3429000"/>
            <a:ext cx="321468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Do ô nhiễm môi trường 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746250" y="3463925"/>
            <a:ext cx="299878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 Do nước biển dâng cao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75350" y="2209800"/>
            <a:ext cx="32242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B.Do Trái Đất nóng lên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26" name="Picture 2" descr="C:\Users\ADMIN\Desktop\Doremon cau ca ( trac nghiem )\Picture1 (2)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788" y="736600"/>
            <a:ext cx="785812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times up"/>
          <p:cNvGrpSpPr/>
          <p:nvPr/>
        </p:nvGrpSpPr>
        <p:grpSpPr>
          <a:xfrm>
            <a:off x="2111375" y="177800"/>
            <a:ext cx="757238" cy="500063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1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1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25" name="Picture 3" descr="C:\Users\ADMIN\Desktop\Pictur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813" y="960438"/>
            <a:ext cx="639762" cy="8524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329" name="Group 25"/>
          <p:cNvGrpSpPr/>
          <p:nvPr/>
        </p:nvGrpSpPr>
        <p:grpSpPr>
          <a:xfrm>
            <a:off x="2457450" y="944563"/>
            <a:ext cx="90488" cy="101600"/>
            <a:chOff x="2455863" y="2411803"/>
            <a:chExt cx="566738" cy="566738"/>
          </a:xfrm>
        </p:grpSpPr>
        <p:sp>
          <p:nvSpPr>
            <p:cNvPr id="1335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35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35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35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35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3330" name="Group 35"/>
          <p:cNvGrpSpPr/>
          <p:nvPr/>
        </p:nvGrpSpPr>
        <p:grpSpPr>
          <a:xfrm>
            <a:off x="2459038" y="1681163"/>
            <a:ext cx="90487" cy="101600"/>
            <a:chOff x="2455863" y="2411803"/>
            <a:chExt cx="566738" cy="566738"/>
          </a:xfrm>
        </p:grpSpPr>
        <p:sp>
          <p:nvSpPr>
            <p:cNvPr id="1334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34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34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34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34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3331" name="Group 41"/>
          <p:cNvGrpSpPr/>
          <p:nvPr/>
        </p:nvGrpSpPr>
        <p:grpSpPr>
          <a:xfrm>
            <a:off x="2755900" y="1335088"/>
            <a:ext cx="90488" cy="103187"/>
            <a:chOff x="2455863" y="2411803"/>
            <a:chExt cx="566738" cy="566738"/>
          </a:xfrm>
        </p:grpSpPr>
        <p:sp>
          <p:nvSpPr>
            <p:cNvPr id="1334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34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34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34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34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3332" name="Group 47"/>
          <p:cNvGrpSpPr/>
          <p:nvPr/>
        </p:nvGrpSpPr>
        <p:grpSpPr>
          <a:xfrm>
            <a:off x="2185988" y="1368425"/>
            <a:ext cx="90487" cy="103188"/>
            <a:chOff x="2455863" y="2411803"/>
            <a:chExt cx="566738" cy="566738"/>
          </a:xfrm>
        </p:grpSpPr>
        <p:sp>
          <p:nvSpPr>
            <p:cNvPr id="1333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33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33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33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33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3333" name="Oval 107"/>
          <p:cNvSpPr/>
          <p:nvPr/>
        </p:nvSpPr>
        <p:spPr>
          <a:xfrm>
            <a:off x="2468563" y="1331913"/>
            <a:ext cx="68262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4191000" y="2209800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 descr="C:\Users\ADMIN\Desktop\Giai cuu dai duong 2\underwater-vector-backgroun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-228600"/>
            <a:ext cx="12268200" cy="751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3" descr="C:\Users\ADMIN\Desktop\Giai cuu dai duong 2\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732213"/>
            <a:ext cx="2286000" cy="260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 descr="C:\Users\ADMIN\Desktop\Giai cuu dai duong 2\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4343400"/>
            <a:ext cx="1308100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5" descr="C:\Users\ADMIN\Desktop\Giai cuu dai duong 2\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4860925"/>
            <a:ext cx="1771650" cy="184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6" descr="C:\Users\ADMIN\Desktop\Giai cuu dai duong 2\Luo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388" y="-1652587"/>
            <a:ext cx="6276975" cy="1076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2" descr="C:\Users\ADMIN\Desktop\Phan Thi Do Uyen\Giai cuu dai duong\Picture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600" y="5156200"/>
            <a:ext cx="1362075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1" y="215998"/>
            <a:ext cx="6019800" cy="1079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505200" y="265113"/>
            <a:ext cx="57277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2800" dirty="0">
                <a:solidFill>
                  <a:srgbClr val="0033CC"/>
                </a:solidFill>
                <a:latin typeface="Arial" panose="020B0604020202020204" pitchFamily="34" charset="0"/>
              </a:rPr>
              <a:t>Loài thực vật nào thích nghi được với khí hậu ở đới lạnh?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76400" y="22098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Xương rồng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65563" y="2209800"/>
            <a:ext cx="215423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B. Nấm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30938" y="2225675"/>
            <a:ext cx="207486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C.Cây bụi gai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534400" y="22098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Rêu, địa 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9BBC3191.wav">
            <a:hlinkClick r:id="" action="ppaction://media"/>
          </p:cNvPr>
          <p:cNvPicPr>
            <a:picLocks noChangeAspect="1"/>
          </p:cNvPicPr>
          <p:nvPr>
            <a:wavAudioFile r:embed="rId8" name="9BBC1443.wav"/>
          </p:nvPr>
        </p:nvPicPr>
        <p:blipFill>
          <a:blip r:embed="rId9"/>
          <a:stretch>
            <a:fillRect/>
          </a:stretch>
        </p:blipFill>
        <p:spPr>
          <a:xfrm>
            <a:off x="12954000" y="3857625"/>
            <a:ext cx="609600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 descr="C:\Users\ADMIN\Desktop\Doremon cau ca ( trac nghiem )\Picture1 (2)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9788" y="736600"/>
            <a:ext cx="785812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times up"/>
          <p:cNvGrpSpPr/>
          <p:nvPr/>
        </p:nvGrpSpPr>
        <p:grpSpPr>
          <a:xfrm>
            <a:off x="2111375" y="177800"/>
            <a:ext cx="757238" cy="500063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1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1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27" name="Picture 3" descr="C:\Users\ADMIN\Desktop\Picture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2813" y="960438"/>
            <a:ext cx="639762" cy="8524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354" name="Group 27"/>
          <p:cNvGrpSpPr/>
          <p:nvPr/>
        </p:nvGrpSpPr>
        <p:grpSpPr>
          <a:xfrm>
            <a:off x="2457450" y="944563"/>
            <a:ext cx="90488" cy="101600"/>
            <a:chOff x="2455863" y="2411803"/>
            <a:chExt cx="566738" cy="566738"/>
          </a:xfrm>
        </p:grpSpPr>
        <p:sp>
          <p:nvSpPr>
            <p:cNvPr id="1437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37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37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437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437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355" name="Group 33"/>
          <p:cNvGrpSpPr/>
          <p:nvPr/>
        </p:nvGrpSpPr>
        <p:grpSpPr>
          <a:xfrm>
            <a:off x="2459038" y="1681163"/>
            <a:ext cx="90487" cy="101600"/>
            <a:chOff x="2455863" y="2411803"/>
            <a:chExt cx="566738" cy="566738"/>
          </a:xfrm>
        </p:grpSpPr>
        <p:sp>
          <p:nvSpPr>
            <p:cNvPr id="1437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37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37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437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437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356" name="Group 39"/>
          <p:cNvGrpSpPr/>
          <p:nvPr/>
        </p:nvGrpSpPr>
        <p:grpSpPr>
          <a:xfrm>
            <a:off x="2755900" y="1335088"/>
            <a:ext cx="90488" cy="103187"/>
            <a:chOff x="2455863" y="2411803"/>
            <a:chExt cx="566738" cy="566738"/>
          </a:xfrm>
        </p:grpSpPr>
        <p:sp>
          <p:nvSpPr>
            <p:cNvPr id="1436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36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36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436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436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357" name="Group 45"/>
          <p:cNvGrpSpPr/>
          <p:nvPr/>
        </p:nvGrpSpPr>
        <p:grpSpPr>
          <a:xfrm>
            <a:off x="2185988" y="1368425"/>
            <a:ext cx="90487" cy="103188"/>
            <a:chOff x="2455863" y="2411803"/>
            <a:chExt cx="566738" cy="566738"/>
          </a:xfrm>
        </p:grpSpPr>
        <p:sp>
          <p:nvSpPr>
            <p:cNvPr id="1436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36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36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436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436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p>
              <a:endParaRPr lang="en-GB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4358" name="Oval 107"/>
          <p:cNvSpPr/>
          <p:nvPr/>
        </p:nvSpPr>
        <p:spPr>
          <a:xfrm>
            <a:off x="2468563" y="1331913"/>
            <a:ext cx="68262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4953000" y="1784350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" y="14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5" name="Picture 5" descr="Top 5 ngọn núi cao hấp dẫn tại Việt Nam, Tin tức trong ngày, top 5 ngon nui cao hap dan tai viet nam,ngon nui,ky luc viet nam,ky luc,tin tuc,phanxiphan,nui hong linh,nui bach ma,nui langbiang,nui chua ch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34" name="Text Box 14"/>
          <p:cNvSpPr txBox="1"/>
          <p:nvPr/>
        </p:nvSpPr>
        <p:spPr>
          <a:xfrm>
            <a:off x="3733800" y="381000"/>
            <a:ext cx="5105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ĐỈNH NÚI PHAN-XI-PĂNG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3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4" grpId="0"/>
      <p:bldP spid="3073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052513"/>
            <a:ext cx="9142413" cy="5805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3581400" y="4572000"/>
            <a:ext cx="5256213" cy="1287463"/>
          </a:xfrm>
          <a:prstGeom prst="rect">
            <a:avLst/>
          </a:prstGeom>
          <a:noFill/>
          <a:ln w="9525">
            <a:noFill/>
          </a:ln>
        </p:spPr>
        <p:txBody>
          <a:bodyPr lIns="55733" tIns="27866" rIns="55733" bIns="27866">
            <a:spAutoFit/>
          </a:bodyPr>
          <a:p>
            <a:pPr algn="ctr" defTabSz="1500505" eaLnBrk="1" hangingPunct="1"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Bài 23: </a:t>
            </a:r>
            <a:endParaRPr lang="en-US" altLang="zh-CN" sz="3200" b="1" dirty="0">
              <a:solidFill>
                <a:srgbClr val="FF0000"/>
              </a:solidFill>
              <a:latin typeface="Tahoma" panose="020B0604030504040204" pitchFamily="34" charset="0"/>
              <a:ea typeface="SimSun" panose="02010600030101010101" pitchFamily="2" charset="-122"/>
            </a:endParaRPr>
          </a:p>
          <a:p>
            <a:pPr algn="ctr" defTabSz="1500505" eaLnBrk="1" hangingPunct="1"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MÔI TRƯỜNG VÙNG NÚI</a:t>
            </a:r>
            <a:endParaRPr lang="zh-CN" altLang="en-US" sz="3200" b="1" dirty="0">
              <a:solidFill>
                <a:srgbClr val="FF0000"/>
              </a:solidFill>
              <a:latin typeface="Tahoma" panose="020B0604030504040204" pitchFamily="34" charset="0"/>
              <a:ea typeface="黑体"/>
            </a:endParaRPr>
          </a:p>
        </p:txBody>
      </p:sp>
      <p:pic>
        <p:nvPicPr>
          <p:cNvPr id="16388" name="Picture 22" descr="1-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538" y="458788"/>
            <a:ext cx="1063625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23" descr="1-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93700"/>
            <a:ext cx="1063625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24" descr="1-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913" y="1116013"/>
            <a:ext cx="1063625" cy="657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9"/>
          <p:cNvSpPr txBox="1"/>
          <p:nvPr/>
        </p:nvSpPr>
        <p:spPr>
          <a:xfrm>
            <a:off x="2890838" y="87313"/>
            <a:ext cx="6557962" cy="2057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Chương V:</a:t>
            </a:r>
            <a:endParaRPr lang="en-US" altLang="en-US" sz="28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MÔI TRƯỜNG VÙNG NÚI.</a:t>
            </a:r>
            <a:br>
              <a:rPr lang="en-US" altLang="en-US" sz="28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HOẠT ĐỘNG KINH TẾ CỦA CON NGƯỜI Ở VÙNG NÚI</a:t>
            </a:r>
            <a:endParaRPr lang="en-US" alt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ransition advTm="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4782</Words>
  <Application>WPS Presentation</Application>
  <PresentationFormat/>
  <Paragraphs>371</Paragraphs>
  <Slides>30</Slides>
  <Notes>6</Notes>
  <HiddenSlides>0</HiddenSlides>
  <MMClips>6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SimSun</vt:lpstr>
      <vt:lpstr>Wingdings</vt:lpstr>
      <vt:lpstr>Franklin Gothic Medium</vt:lpstr>
      <vt:lpstr>Tunga</vt:lpstr>
      <vt:lpstr>Segoe Print</vt:lpstr>
      <vt:lpstr>隶书</vt:lpstr>
      <vt:lpstr>Tahoma</vt:lpstr>
      <vt:lpstr>黑体</vt:lpstr>
      <vt:lpstr>Times New Roman</vt:lpstr>
      <vt:lpstr>Calibri</vt:lpstr>
      <vt:lpstr>Franklin Gothic Book</vt:lpstr>
      <vt:lpstr>Microsoft YaHei</vt:lpstr>
      <vt:lpstr>Arial Unicode MS</vt:lpstr>
      <vt:lpstr>Lucida Sans Unicode</vt:lpstr>
      <vt:lpstr>Arial Black</vt:lpstr>
      <vt:lpstr>Broadway</vt:lpstr>
      <vt:lpstr>Angles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myvan</cp:lastModifiedBy>
  <cp:revision>140</cp:revision>
  <dcterms:created xsi:type="dcterms:W3CDTF">2021-10-02T09:32:00Z</dcterms:created>
  <dcterms:modified xsi:type="dcterms:W3CDTF">2021-10-27T10:35:45Z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7961C014E1B34C0C973822CEB5011D86</vt:lpwstr>
  </property>
  <property fmtid="{D5CDD505-2E9C-101B-9397-08002B2CF9AE}" pid="4" name="KSOProductBuildVer">
    <vt:lpwstr>1033-11.2.0.10351</vt:lpwstr>
  </property>
</Properties>
</file>